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7" r:id="rId2"/>
    <p:sldId id="256" r:id="rId3"/>
    <p:sldId id="258" r:id="rId4"/>
    <p:sldId id="259" r:id="rId5"/>
    <p:sldId id="271" r:id="rId6"/>
    <p:sldId id="263" r:id="rId7"/>
    <p:sldId id="260" r:id="rId8"/>
    <p:sldId id="265" r:id="rId9"/>
    <p:sldId id="282" r:id="rId10"/>
    <p:sldId id="283" r:id="rId11"/>
    <p:sldId id="284" r:id="rId12"/>
    <p:sldId id="285" r:id="rId13"/>
    <p:sldId id="264" r:id="rId14"/>
    <p:sldId id="266" r:id="rId15"/>
    <p:sldId id="262" r:id="rId16"/>
    <p:sldId id="267" r:id="rId17"/>
    <p:sldId id="268" r:id="rId18"/>
    <p:sldId id="269" r:id="rId19"/>
    <p:sldId id="270" r:id="rId20"/>
    <p:sldId id="272" r:id="rId21"/>
    <p:sldId id="273" r:id="rId22"/>
    <p:sldId id="274" r:id="rId23"/>
    <p:sldId id="278" r:id="rId24"/>
    <p:sldId id="275" r:id="rId25"/>
    <p:sldId id="276" r:id="rId26"/>
    <p:sldId id="277" r:id="rId27"/>
    <p:sldId id="279" r:id="rId28"/>
    <p:sldId id="281" r:id="rId29"/>
    <p:sldId id="280" r:id="rId30"/>
    <p:sldId id="286" r:id="rId31"/>
    <p:sldId id="287" r:id="rId32"/>
    <p:sldId id="288" r:id="rId33"/>
    <p:sldId id="292" r:id="rId34"/>
    <p:sldId id="289" r:id="rId35"/>
    <p:sldId id="290" r:id="rId36"/>
    <p:sldId id="291" r:id="rId37"/>
    <p:sldId id="293" r:id="rId38"/>
    <p:sldId id="294"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108" autoAdjust="0"/>
    <p:restoredTop sz="94660"/>
  </p:normalViewPr>
  <p:slideViewPr>
    <p:cSldViewPr>
      <p:cViewPr>
        <p:scale>
          <a:sx n="150" d="100"/>
          <a:sy n="150" d="100"/>
        </p:scale>
        <p:origin x="-1430" y="-101"/>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888DF0-02B5-4AFF-B458-56726495377E}" type="datetimeFigureOut">
              <a:rPr lang="en-GB" smtClean="0"/>
              <a:pPr/>
              <a:t>18/03/2018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94D65E-D75A-47B2-846B-75198ED8AD40}"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In</a:t>
            </a:r>
            <a:r>
              <a:rPr lang="en-GB" baseline="0" dirty="0" smtClean="0"/>
              <a:t> the webinar, the team discussed how it would be too intensive to send current state of the game over a network. As a result, exact simulations of  the game were run on each client’s computer, and only commands and changes in information were sent to the other players. Whilst this wasn’t strictly what I did, it did peak my interest, and with prior game development experience I was curious about overcoming my own challenges.</a:t>
            </a:r>
            <a:endParaRPr lang="en-GB" dirty="0"/>
          </a:p>
        </p:txBody>
      </p:sp>
      <p:sp>
        <p:nvSpPr>
          <p:cNvPr id="4" name="Slide Number Placeholder 3"/>
          <p:cNvSpPr>
            <a:spLocks noGrp="1"/>
          </p:cNvSpPr>
          <p:nvPr>
            <p:ph type="sldNum" sz="quarter" idx="10"/>
          </p:nvPr>
        </p:nvSpPr>
        <p:spPr/>
        <p:txBody>
          <a:bodyPr/>
          <a:lstStyle/>
          <a:p>
            <a:fld id="{3694D65E-D75A-47B2-846B-75198ED8AD40}" type="slidenum">
              <a:rPr lang="en-GB" smtClean="0"/>
              <a:pPr/>
              <a:t>4</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In</a:t>
            </a:r>
            <a:r>
              <a:rPr lang="en-GB" baseline="0" dirty="0" smtClean="0"/>
              <a:t> the webinar, the team discussed how it would be too intensive to send current state of the game over a network. As a result, exact simulations of  the game were run on each client’s computer, and only commands and changes in information were sent to the other players. Whilst this wasn’t strictly what I did, it did peak my interest, and with prior game development experience I was curious about overcoming my own challenges.</a:t>
            </a:r>
            <a:endParaRPr lang="en-GB" dirty="0"/>
          </a:p>
        </p:txBody>
      </p:sp>
      <p:sp>
        <p:nvSpPr>
          <p:cNvPr id="4" name="Slide Number Placeholder 3"/>
          <p:cNvSpPr>
            <a:spLocks noGrp="1"/>
          </p:cNvSpPr>
          <p:nvPr>
            <p:ph type="sldNum" sz="quarter" idx="10"/>
          </p:nvPr>
        </p:nvSpPr>
        <p:spPr/>
        <p:txBody>
          <a:bodyPr/>
          <a:lstStyle/>
          <a:p>
            <a:fld id="{3694D65E-D75A-47B2-846B-75198ED8AD40}" type="slidenum">
              <a:rPr lang="en-GB" smtClean="0"/>
              <a:pPr/>
              <a:t>5</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Zoom</a:t>
            </a:r>
          </a:p>
          <a:p>
            <a:endParaRPr lang="en-GB" dirty="0"/>
          </a:p>
        </p:txBody>
      </p:sp>
      <p:sp>
        <p:nvSpPr>
          <p:cNvPr id="4" name="Slide Number Placeholder 3"/>
          <p:cNvSpPr>
            <a:spLocks noGrp="1"/>
          </p:cNvSpPr>
          <p:nvPr>
            <p:ph type="sldNum" sz="quarter" idx="10"/>
          </p:nvPr>
        </p:nvSpPr>
        <p:spPr/>
        <p:txBody>
          <a:bodyPr/>
          <a:lstStyle/>
          <a:p>
            <a:fld id="{3694D65E-D75A-47B2-846B-75198ED8AD40}" type="slidenum">
              <a:rPr lang="en-GB" smtClean="0"/>
              <a:pPr/>
              <a:t>10</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bg1">
                    <a:lumMod val="95000"/>
                  </a:schemeClr>
                </a:solidFill>
                <a:latin typeface="Bebas Neue" pitchFamily="34" charset="0"/>
              </a:rPr>
              <a:t>industrial textures as well as angular geometry were utilised to give the player the feeling that they truly are fighting in the bowels of the ship. </a:t>
            </a:r>
          </a:p>
          <a:p>
            <a:endParaRPr lang="en-GB" dirty="0"/>
          </a:p>
        </p:txBody>
      </p:sp>
      <p:sp>
        <p:nvSpPr>
          <p:cNvPr id="4" name="Slide Number Placeholder 3"/>
          <p:cNvSpPr>
            <a:spLocks noGrp="1"/>
          </p:cNvSpPr>
          <p:nvPr>
            <p:ph type="sldNum" sz="quarter" idx="10"/>
          </p:nvPr>
        </p:nvSpPr>
        <p:spPr/>
        <p:txBody>
          <a:bodyPr/>
          <a:lstStyle/>
          <a:p>
            <a:fld id="{3694D65E-D75A-47B2-846B-75198ED8AD40}" type="slidenum">
              <a:rPr lang="en-GB" smtClean="0"/>
              <a:pPr/>
              <a:t>34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solidFill>
                  <a:schemeClr val="bg1">
                    <a:lumMod val="95000"/>
                  </a:schemeClr>
                </a:solidFill>
                <a:latin typeface="Bebas Neue" pitchFamily="34" charset="0"/>
              </a:rPr>
              <a:t>– suggesting to the player that they are far away from Red’s Base and are at the final stage of the match.</a:t>
            </a:r>
            <a:endParaRPr lang="en-GB" dirty="0"/>
          </a:p>
        </p:txBody>
      </p:sp>
      <p:sp>
        <p:nvSpPr>
          <p:cNvPr id="4" name="Slide Number Placeholder 3"/>
          <p:cNvSpPr>
            <a:spLocks noGrp="1"/>
          </p:cNvSpPr>
          <p:nvPr>
            <p:ph type="sldNum" sz="quarter" idx="10"/>
          </p:nvPr>
        </p:nvSpPr>
        <p:spPr/>
        <p:txBody>
          <a:bodyPr/>
          <a:lstStyle/>
          <a:p>
            <a:fld id="{3694D65E-D75A-47B2-846B-75198ED8AD40}" type="slidenum">
              <a:rPr lang="en-GB" smtClean="0"/>
              <a:pPr/>
              <a:t>35</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5FF7997C-1029-4B01-8209-A8E505CB4329}" type="datetimeFigureOut">
              <a:rPr lang="en-GB" smtClean="0"/>
              <a:pPr/>
              <a:t>18/03/2018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0FD98A-A446-4AD7-A95B-BF2314A26FC6}" type="slidenum">
              <a:rPr lang="en-GB" smtClean="0"/>
              <a:pPr/>
              <a:t>‹#›</a:t>
            </a:fld>
            <a:endParaRPr lang="en-GB"/>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FF7997C-1029-4B01-8209-A8E505CB4329}" type="datetimeFigureOut">
              <a:rPr lang="en-GB" smtClean="0"/>
              <a:pPr/>
              <a:t>18/03/2018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0FD98A-A446-4AD7-A95B-BF2314A26FC6}"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FF7997C-1029-4B01-8209-A8E505CB4329}" type="datetimeFigureOut">
              <a:rPr lang="en-GB" smtClean="0"/>
              <a:pPr/>
              <a:t>18/03/2018</a:t>
            </a:fld>
            <a:endParaRPr lang="en-GB"/>
          </a:p>
        </p:txBody>
      </p:sp>
      <p:sp>
        <p:nvSpPr>
          <p:cNvPr id="5" name="Footer Placeholder 4"/>
          <p:cNvSpPr>
            <a:spLocks noGrp="1"/>
          </p:cNvSpPr>
          <p:nvPr>
            <p:ph type="ftr" sz="quarter" idx="11"/>
          </p:nvPr>
        </p:nvSpPr>
        <p:spPr>
          <a:xfrm>
            <a:off x="2640597" y="6377459"/>
            <a:ext cx="3836404" cy="365125"/>
          </a:xfrm>
        </p:spPr>
        <p:txBody>
          <a:bodyPr/>
          <a:lstStyle/>
          <a:p>
            <a:endParaRPr lang="en-GB"/>
          </a:p>
        </p:txBody>
      </p:sp>
      <p:sp>
        <p:nvSpPr>
          <p:cNvPr id="6" name="Slide Number Placeholder 5"/>
          <p:cNvSpPr>
            <a:spLocks noGrp="1"/>
          </p:cNvSpPr>
          <p:nvPr>
            <p:ph type="sldNum" sz="quarter" idx="12"/>
          </p:nvPr>
        </p:nvSpPr>
        <p:spPr/>
        <p:txBody>
          <a:bodyPr/>
          <a:lstStyle/>
          <a:p>
            <a:fld id="{B20FD98A-A446-4AD7-A95B-BF2314A26FC6}"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FF7997C-1029-4B01-8209-A8E505CB4329}" type="datetimeFigureOut">
              <a:rPr lang="en-GB" smtClean="0"/>
              <a:pPr/>
              <a:t>18/03/2018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0FD98A-A446-4AD7-A95B-BF2314A26FC6}"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FF7997C-1029-4B01-8209-A8E505CB4329}" type="datetimeFigureOut">
              <a:rPr lang="en-GB" smtClean="0"/>
              <a:pPr/>
              <a:t>18/03/2018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0FD98A-A446-4AD7-A95B-BF2314A26FC6}" type="slidenum">
              <a:rPr lang="en-GB" smtClean="0"/>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FF7997C-1029-4B01-8209-A8E505CB4329}" type="datetimeFigureOut">
              <a:rPr lang="en-GB" smtClean="0"/>
              <a:pPr/>
              <a:t>18/03/2018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20FD98A-A446-4AD7-A95B-BF2314A26FC6}"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5FF7997C-1029-4B01-8209-A8E505CB4329}" type="datetimeFigureOut">
              <a:rPr lang="en-GB" smtClean="0"/>
              <a:pPr/>
              <a:t>18/03/2018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20FD98A-A446-4AD7-A95B-BF2314A26FC6}"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FF7997C-1029-4B01-8209-A8E505CB4329}" type="datetimeFigureOut">
              <a:rPr lang="en-GB" smtClean="0"/>
              <a:pPr/>
              <a:t>18/03/2018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20FD98A-A446-4AD7-A95B-BF2314A26FC6}"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F7997C-1029-4B01-8209-A8E505CB4329}" type="datetimeFigureOut">
              <a:rPr lang="en-GB" smtClean="0"/>
              <a:pPr/>
              <a:t>18/03/2018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20FD98A-A446-4AD7-A95B-BF2314A26FC6}"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FF7997C-1029-4B01-8209-A8E505CB4329}" type="datetimeFigureOut">
              <a:rPr lang="en-GB" smtClean="0"/>
              <a:pPr/>
              <a:t>18/03/2018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20FD98A-A446-4AD7-A95B-BF2314A26FC6}" type="slidenum">
              <a:rPr lang="en-GB" smtClean="0"/>
              <a:pPr/>
              <a:t>‹#›</a:t>
            </a:fld>
            <a:endParaRPr lang="en-GB"/>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5FF7997C-1029-4B01-8209-A8E505CB4329}" type="datetimeFigureOut">
              <a:rPr lang="en-GB" smtClean="0"/>
              <a:pPr/>
              <a:t>18/03/2018</a:t>
            </a:fld>
            <a:endParaRPr lang="en-GB"/>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GB"/>
          </a:p>
        </p:txBody>
      </p:sp>
      <p:sp>
        <p:nvSpPr>
          <p:cNvPr id="7" name="Slide Number Placeholder 6"/>
          <p:cNvSpPr>
            <a:spLocks noGrp="1"/>
          </p:cNvSpPr>
          <p:nvPr>
            <p:ph type="sldNum" sz="quarter" idx="12"/>
          </p:nvPr>
        </p:nvSpPr>
        <p:spPr>
          <a:xfrm>
            <a:off x="8339328" y="1170432"/>
            <a:ext cx="733864" cy="201168"/>
          </a:xfrm>
        </p:spPr>
        <p:txBody>
          <a:bodyPr/>
          <a:lstStyle/>
          <a:p>
            <a:fld id="{B20FD98A-A446-4AD7-A95B-BF2314A26FC6}" type="slidenum">
              <a:rPr lang="en-GB" smtClean="0"/>
              <a:pPr/>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5FF7997C-1029-4B01-8209-A8E505CB4329}" type="datetimeFigureOut">
              <a:rPr lang="en-GB" smtClean="0"/>
              <a:pPr/>
              <a:t>18/03/2018</a:t>
            </a:fld>
            <a:endParaRPr lang="en-GB"/>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GB"/>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B20FD98A-A446-4AD7-A95B-BF2314A26FC6}"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20.jpeg"/><Relationship Id="rId4" Type="http://schemas.openxmlformats.org/officeDocument/2006/relationships/image" Target="../media/image11.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ideo" Target="file:///C:\Users\Jordan\Desktop\Dave%20Gameplay.wmv" TargetMode="Externa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ideo" Target="file:///C:\Users\Jordan\Desktop\Boris%20Gameplay.wmv" TargetMode="External"/><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ideo" Target="file:///C:\Users\Jordan\Desktop\Geddon%20Gameplay.wmv" TargetMode="External"/><Relationship Id="rId6" Type="http://schemas.openxmlformats.org/officeDocument/2006/relationships/image" Target="../media/image28.png"/><Relationship Id="rId5" Type="http://schemas.openxmlformats.org/officeDocument/2006/relationships/image" Target="../media/image18.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video" Target="file:///C:\Users\Jordan\Desktop\Space%20Quest%202099%20Intro%20V2.wm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4.png"/><Relationship Id="rId5" Type="http://schemas.openxmlformats.org/officeDocument/2006/relationships/image" Target="../media/image20.jpe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61256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 name="Rectangle 4"/>
          <p:cNvSpPr/>
          <p:nvPr/>
        </p:nvSpPr>
        <p:spPr>
          <a:xfrm>
            <a:off x="4332992" y="2967335"/>
            <a:ext cx="478015" cy="923330"/>
          </a:xfrm>
          <a:prstGeom prst="rect">
            <a:avLst/>
          </a:prstGeom>
          <a:noFill/>
        </p:spPr>
        <p:txBody>
          <a:bodyPr wrap="none" lIns="91440" tIns="45720" rIns="91440" bIns="45720">
            <a:spAutoFit/>
          </a:bodyPr>
          <a:lstStyle/>
          <a:p>
            <a:pPr algn="ctr"/>
            <a:r>
              <a:rPr lang="en-US" sz="5400" b="1" cap="none" spc="0" dirty="0" smtClean="0">
                <a:ln w="12700">
                  <a:solidFill>
                    <a:srgbClr val="FFC000"/>
                  </a:solidFill>
                  <a:prstDash val="solid"/>
                </a:ln>
                <a:solidFill>
                  <a:srgbClr val="FFC000"/>
                </a:solidFill>
                <a:effectLst>
                  <a:outerShdw blurRad="41275" dist="20320" dir="1800000" algn="tl" rotWithShape="0">
                    <a:srgbClr val="000000">
                      <a:alpha val="40000"/>
                    </a:srgbClr>
                  </a:outerShdw>
                </a:effectLst>
                <a:latin typeface="Bebas Neue" pitchFamily="34" charset="0"/>
              </a:rPr>
              <a:t>3</a:t>
            </a:r>
            <a:endParaRPr lang="en-US" sz="5400" b="1" cap="none" spc="0" dirty="0">
              <a:ln w="12700">
                <a:solidFill>
                  <a:srgbClr val="FFC000"/>
                </a:solidFill>
                <a:prstDash val="solid"/>
              </a:ln>
              <a:solidFill>
                <a:srgbClr val="FFC000"/>
              </a:solidFill>
              <a:effectLst>
                <a:outerShdw blurRad="41275" dist="20320" dir="1800000" algn="tl" rotWithShape="0">
                  <a:srgbClr val="000000">
                    <a:alpha val="40000"/>
                  </a:srgbClr>
                </a:outerShdw>
              </a:effectLst>
              <a:latin typeface="Bebas Neue" pitchFamily="34" charset="0"/>
            </a:endParaRPr>
          </a:p>
        </p:txBody>
      </p:sp>
      <p:sp>
        <p:nvSpPr>
          <p:cNvPr id="7" name="Rectangle 6"/>
          <p:cNvSpPr/>
          <p:nvPr/>
        </p:nvSpPr>
        <p:spPr>
          <a:xfrm>
            <a:off x="4355976" y="2996952"/>
            <a:ext cx="478015" cy="923330"/>
          </a:xfrm>
          <a:prstGeom prst="rect">
            <a:avLst/>
          </a:prstGeom>
          <a:noFill/>
        </p:spPr>
        <p:txBody>
          <a:bodyPr wrap="none" lIns="91440" tIns="45720" rIns="91440" bIns="45720">
            <a:spAutoFit/>
          </a:bodyPr>
          <a:lstStyle/>
          <a:p>
            <a:pPr algn="ctr"/>
            <a:r>
              <a:rPr lang="en-US" sz="5400" b="1" cap="none" spc="0" dirty="0" smtClean="0">
                <a:ln w="12700">
                  <a:solidFill>
                    <a:srgbClr val="FFC000"/>
                  </a:solidFill>
                  <a:prstDash val="solid"/>
                </a:ln>
                <a:solidFill>
                  <a:srgbClr val="FFC000"/>
                </a:solidFill>
                <a:effectLst>
                  <a:outerShdw blurRad="41275" dist="20320" dir="1800000" algn="tl" rotWithShape="0">
                    <a:srgbClr val="000000">
                      <a:alpha val="40000"/>
                    </a:srgbClr>
                  </a:outerShdw>
                </a:effectLst>
                <a:latin typeface="Bebas Neue" pitchFamily="34" charset="0"/>
              </a:rPr>
              <a:t>2</a:t>
            </a:r>
            <a:endParaRPr lang="en-US" sz="5400" b="1" cap="none" spc="0" dirty="0">
              <a:ln w="12700">
                <a:solidFill>
                  <a:srgbClr val="FFC000"/>
                </a:solidFill>
                <a:prstDash val="solid"/>
              </a:ln>
              <a:solidFill>
                <a:srgbClr val="FFC000"/>
              </a:solidFill>
              <a:effectLst>
                <a:outerShdw blurRad="41275" dist="20320" dir="1800000" algn="tl" rotWithShape="0">
                  <a:srgbClr val="000000">
                    <a:alpha val="40000"/>
                  </a:srgbClr>
                </a:outerShdw>
              </a:effectLst>
              <a:latin typeface="Bebas Neue" pitchFamily="34" charset="0"/>
            </a:endParaRPr>
          </a:p>
        </p:txBody>
      </p:sp>
      <p:sp>
        <p:nvSpPr>
          <p:cNvPr id="8" name="Rectangle 7"/>
          <p:cNvSpPr/>
          <p:nvPr/>
        </p:nvSpPr>
        <p:spPr>
          <a:xfrm>
            <a:off x="4355976" y="2996952"/>
            <a:ext cx="478015" cy="923330"/>
          </a:xfrm>
          <a:prstGeom prst="rect">
            <a:avLst/>
          </a:prstGeom>
          <a:noFill/>
        </p:spPr>
        <p:txBody>
          <a:bodyPr wrap="none" lIns="91440" tIns="45720" rIns="91440" bIns="45720">
            <a:spAutoFit/>
          </a:bodyPr>
          <a:lstStyle/>
          <a:p>
            <a:pPr algn="ctr"/>
            <a:r>
              <a:rPr lang="en-US" sz="5400" b="1" cap="none" spc="0" dirty="0" smtClean="0">
                <a:ln w="12700">
                  <a:solidFill>
                    <a:srgbClr val="FFC000"/>
                  </a:solidFill>
                  <a:prstDash val="solid"/>
                </a:ln>
                <a:solidFill>
                  <a:srgbClr val="FFC000"/>
                </a:solidFill>
                <a:effectLst>
                  <a:outerShdw blurRad="41275" dist="20320" dir="1800000" algn="tl" rotWithShape="0">
                    <a:srgbClr val="000000">
                      <a:alpha val="40000"/>
                    </a:srgbClr>
                  </a:outerShdw>
                </a:effectLst>
                <a:latin typeface="Bebas Neue" pitchFamily="34" charset="0"/>
              </a:rPr>
              <a:t>1</a:t>
            </a:r>
            <a:endParaRPr lang="en-US" sz="5400" b="1" cap="none" spc="0" dirty="0">
              <a:ln w="12700">
                <a:solidFill>
                  <a:srgbClr val="FFC000"/>
                </a:solidFill>
                <a:prstDash val="solid"/>
              </a:ln>
              <a:solidFill>
                <a:srgbClr val="FFC000"/>
              </a:solidFill>
              <a:effectLst>
                <a:outerShdw blurRad="41275" dist="20320" dir="1800000" algn="tl" rotWithShape="0">
                  <a:srgbClr val="000000">
                    <a:alpha val="40000"/>
                  </a:srgbClr>
                </a:outerShdw>
              </a:effectLst>
              <a:latin typeface="Bebas Neue" pitchFamily="34" charset="0"/>
            </a:endParaRPr>
          </a:p>
        </p:txBody>
      </p:sp>
    </p:spTree>
  </p:cSld>
  <p:clrMapOvr>
    <a:masterClrMapping/>
  </p:clrMapOvr>
  <p:transition advClick="0" advTm="4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audio>
                                      <p:cMediaNode vol="65000">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par>
                          <p:cTn id="7" fill="hold">
                            <p:stCondLst>
                              <p:cond delay="0"/>
                            </p:stCondLst>
                            <p:childTnLst>
                              <p:par>
                                <p:cTn id="8" presetID="1" presetClass="exit" presetSubtype="0" fill="hold" grpId="1" nodeType="afterEffect">
                                  <p:stCondLst>
                                    <p:cond delay="1000"/>
                                  </p:stCondLst>
                                  <p:childTnLst>
                                    <p:set>
                                      <p:cBhvr>
                                        <p:cTn id="9" dur="1" fill="hold">
                                          <p:stCondLst>
                                            <p:cond delay="0"/>
                                          </p:stCondLst>
                                        </p:cTn>
                                        <p:tgtEl>
                                          <p:spTgt spid="5"/>
                                        </p:tgtEl>
                                        <p:attrNameLst>
                                          <p:attrName>style.visibility</p:attrName>
                                        </p:attrNameLst>
                                      </p:cBhvr>
                                      <p:to>
                                        <p:strVal val="hidden"/>
                                      </p:to>
                                    </p:set>
                                  </p:childTnLst>
                                </p:cTn>
                              </p:par>
                              <p:par>
                                <p:cTn id="10" presetID="1" presetClass="entr" presetSubtype="0" fill="hold" grpId="0" nodeType="withEffect">
                                  <p:stCondLst>
                                    <p:cond delay="1000"/>
                                  </p:stCondLst>
                                  <p:childTnLst>
                                    <p:set>
                                      <p:cBhvr>
                                        <p:cTn id="11" dur="1" fill="hold">
                                          <p:stCondLst>
                                            <p:cond delay="0"/>
                                          </p:stCondLst>
                                        </p:cTn>
                                        <p:tgtEl>
                                          <p:spTgt spid="7"/>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2" name="click.wav"/>
                                        </p:tgtEl>
                                      </p:cMediaNode>
                                    </p:audio>
                                  </p:subTnLst>
                                </p:cTn>
                              </p:par>
                            </p:childTnLst>
                          </p:cTn>
                        </p:par>
                        <p:par>
                          <p:cTn id="12" fill="hold">
                            <p:stCondLst>
                              <p:cond delay="1000"/>
                            </p:stCondLst>
                            <p:childTnLst>
                              <p:par>
                                <p:cTn id="13" presetID="1" presetClass="exit" presetSubtype="0" fill="hold" grpId="1" nodeType="afterEffect">
                                  <p:stCondLst>
                                    <p:cond delay="100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1000"/>
                                  </p:stCondLst>
                                  <p:childTnLst>
                                    <p:set>
                                      <p:cBhvr>
                                        <p:cTn id="16" dur="1" fill="hold">
                                          <p:stCondLst>
                                            <p:cond delay="0"/>
                                          </p:stCondLst>
                                        </p:cTn>
                                        <p:tgtEl>
                                          <p:spTgt spid="8"/>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Simplified Ship Map:</a:t>
            </a:r>
            <a:endParaRPr lang="en-GB" dirty="0"/>
          </a:p>
        </p:txBody>
      </p:sp>
      <p:cxnSp>
        <p:nvCxnSpPr>
          <p:cNvPr id="17" name="Straight Connector 16"/>
          <p:cNvCxnSpPr/>
          <p:nvPr/>
        </p:nvCxnSpPr>
        <p:spPr>
          <a:xfrm>
            <a:off x="2051720" y="4293096"/>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051720" y="4437112"/>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11960" y="2348880"/>
            <a:ext cx="36004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211960" y="2492896"/>
            <a:ext cx="43204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660232" y="2348880"/>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660232" y="2492896"/>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987824" y="3212976"/>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203848" y="3212976"/>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292080" y="3140968"/>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08104" y="3140968"/>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3995936" y="3501008"/>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39952" y="2996952"/>
            <a:ext cx="576064" cy="6480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923928" y="3140968"/>
            <a:ext cx="576064" cy="6480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4427984" y="3068960"/>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148336" y="3653408"/>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572000" y="3221360"/>
            <a:ext cx="224408" cy="20764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p:nvPr/>
        </p:nvPicPr>
        <p:blipFill>
          <a:blip r:embed="rId3" cstate="print"/>
          <a:srcRect r="9641"/>
          <a:stretch>
            <a:fillRect/>
          </a:stretch>
        </p:blipFill>
        <p:spPr bwMode="auto">
          <a:xfrm>
            <a:off x="2267744" y="1628800"/>
            <a:ext cx="1979712" cy="1584176"/>
          </a:xfrm>
          <a:prstGeom prst="rect">
            <a:avLst/>
          </a:prstGeom>
          <a:noFill/>
          <a:ln w="9525">
            <a:solidFill>
              <a:srgbClr val="FF0000"/>
            </a:solidFill>
            <a:miter lim="800000"/>
            <a:headEnd/>
            <a:tailEnd/>
          </a:ln>
        </p:spPr>
      </p:pic>
      <p:pic>
        <p:nvPicPr>
          <p:cNvPr id="20484" name="Picture 4"/>
          <p:cNvPicPr>
            <a:picLocks noChangeAspect="1" noChangeArrowheads="1"/>
          </p:cNvPicPr>
          <p:nvPr/>
        </p:nvPicPr>
        <p:blipFill>
          <a:blip r:embed="rId4" cstate="print"/>
          <a:srcRect t="1070" r="3448"/>
          <a:stretch>
            <a:fillRect/>
          </a:stretch>
        </p:blipFill>
        <p:spPr bwMode="auto">
          <a:xfrm>
            <a:off x="2267744" y="3645024"/>
            <a:ext cx="1944216" cy="1492347"/>
          </a:xfrm>
          <a:prstGeom prst="rect">
            <a:avLst/>
          </a:prstGeom>
          <a:noFill/>
          <a:ln w="9525">
            <a:solidFill>
              <a:srgbClr val="FF0000"/>
            </a:solidFill>
            <a:miter lim="800000"/>
            <a:headEnd/>
            <a:tailEnd/>
          </a:ln>
        </p:spPr>
      </p:pic>
      <p:pic>
        <p:nvPicPr>
          <p:cNvPr id="20482" name="Picture 2" descr="C:\Users\Jordan\Desktop\DevelopmentScreenshots\Engineering Later.PNG"/>
          <p:cNvPicPr>
            <a:picLocks noChangeAspect="1" noChangeArrowheads="1"/>
          </p:cNvPicPr>
          <p:nvPr/>
        </p:nvPicPr>
        <p:blipFill>
          <a:blip r:embed="rId5" cstate="print"/>
          <a:srcRect l="7015" r="20189"/>
          <a:stretch>
            <a:fillRect/>
          </a:stretch>
        </p:blipFill>
        <p:spPr bwMode="auto">
          <a:xfrm>
            <a:off x="179512" y="3645024"/>
            <a:ext cx="1887017" cy="1465907"/>
          </a:xfrm>
          <a:prstGeom prst="rect">
            <a:avLst/>
          </a:prstGeom>
          <a:noFill/>
          <a:ln>
            <a:solidFill>
              <a:srgbClr val="FF0000"/>
            </a:solidFill>
          </a:ln>
        </p:spPr>
      </p:pic>
      <p:pic>
        <p:nvPicPr>
          <p:cNvPr id="20483" name="Picture 3" descr="C:\Users\Jordan\Desktop\DevelopmentScreenshots\Computer Core.PNG"/>
          <p:cNvPicPr>
            <a:picLocks noChangeAspect="1" noChangeArrowheads="1"/>
          </p:cNvPicPr>
          <p:nvPr/>
        </p:nvPicPr>
        <p:blipFill>
          <a:blip r:embed="rId6" cstate="print"/>
          <a:srcRect r="27135"/>
          <a:stretch>
            <a:fillRect/>
          </a:stretch>
        </p:blipFill>
        <p:spPr bwMode="auto">
          <a:xfrm>
            <a:off x="4572000" y="1628800"/>
            <a:ext cx="2160240" cy="1573268"/>
          </a:xfrm>
          <a:prstGeom prst="rect">
            <a:avLst/>
          </a:prstGeom>
          <a:noFill/>
          <a:ln>
            <a:solidFill>
              <a:srgbClr val="FFC000"/>
            </a:solidFill>
          </a:ln>
        </p:spPr>
      </p:pic>
      <p:pic>
        <p:nvPicPr>
          <p:cNvPr id="20485" name="Picture 5"/>
          <p:cNvPicPr>
            <a:picLocks noChangeAspect="1" noChangeArrowheads="1"/>
          </p:cNvPicPr>
          <p:nvPr/>
        </p:nvPicPr>
        <p:blipFill>
          <a:blip r:embed="rId7" cstate="print"/>
          <a:srcRect/>
          <a:stretch>
            <a:fillRect/>
          </a:stretch>
        </p:blipFill>
        <p:spPr bwMode="auto">
          <a:xfrm>
            <a:off x="6876256" y="1628800"/>
            <a:ext cx="1944216" cy="1556819"/>
          </a:xfrm>
          <a:prstGeom prst="rect">
            <a:avLst/>
          </a:prstGeom>
          <a:noFill/>
          <a:ln w="9525">
            <a:solidFill>
              <a:srgbClr val="FFC000"/>
            </a:solidFill>
            <a:miter lim="800000"/>
            <a:headEnd/>
            <a:tailEnd/>
          </a:ln>
        </p:spPr>
      </p:pic>
      <p:cxnSp>
        <p:nvCxnSpPr>
          <p:cNvPr id="52" name="Straight Connector 51"/>
          <p:cNvCxnSpPr/>
          <p:nvPr/>
        </p:nvCxnSpPr>
        <p:spPr>
          <a:xfrm>
            <a:off x="4211960" y="4437112"/>
            <a:ext cx="36004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211960" y="4581128"/>
            <a:ext cx="43204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p:nvPr/>
        </p:nvPicPr>
        <p:blipFill>
          <a:blip r:embed="rId8" cstate="print"/>
          <a:srcRect l="7284" r="22360"/>
          <a:stretch>
            <a:fillRect/>
          </a:stretch>
        </p:blipFill>
        <p:spPr bwMode="auto">
          <a:xfrm>
            <a:off x="4572000" y="3645024"/>
            <a:ext cx="2088232" cy="1440160"/>
          </a:xfrm>
          <a:prstGeom prst="rect">
            <a:avLst/>
          </a:prstGeom>
          <a:noFill/>
          <a:ln w="9525">
            <a:solidFill>
              <a:srgbClr val="FFC000"/>
            </a:solidFill>
            <a:miter lim="800000"/>
            <a:headEnd/>
            <a:tailEnd/>
          </a:ln>
        </p:spPr>
      </p:pic>
      <p:pic>
        <p:nvPicPr>
          <p:cNvPr id="54" name="Picture 6" descr="G:\Multiplayer Shooter\Multiplayer Shooter\Assets\Textures\EngineeringLogo.png"/>
          <p:cNvPicPr>
            <a:picLocks noChangeAspect="1" noChangeArrowheads="1"/>
          </p:cNvPicPr>
          <p:nvPr/>
        </p:nvPicPr>
        <p:blipFill>
          <a:blip r:embed="rId9" cstate="print">
            <a:duotone>
              <a:prstClr val="black"/>
              <a:srgbClr val="FF0000">
                <a:tint val="45000"/>
                <a:satMod val="400000"/>
              </a:srgbClr>
            </a:duotone>
            <a:lum contrast="30000"/>
          </a:blip>
          <a:srcRect/>
          <a:stretch>
            <a:fillRect/>
          </a:stretch>
        </p:blipFill>
        <p:spPr bwMode="auto">
          <a:xfrm>
            <a:off x="467544" y="2060848"/>
            <a:ext cx="1296144" cy="1270176"/>
          </a:xfrm>
          <a:prstGeom prst="rect">
            <a:avLst/>
          </a:prstGeom>
          <a:noFill/>
        </p:spPr>
      </p:pic>
      <p:pic>
        <p:nvPicPr>
          <p:cNvPr id="55" name="Picture 5" descr="G:\Multiplayer Shooter\Multiplayer Shooter\Assets\Textures\CommandLogo.PNG"/>
          <p:cNvPicPr>
            <a:picLocks noChangeAspect="1" noChangeArrowheads="1"/>
          </p:cNvPicPr>
          <p:nvPr/>
        </p:nvPicPr>
        <p:blipFill>
          <a:blip r:embed="rId10" cstate="print">
            <a:duotone>
              <a:prstClr val="black"/>
              <a:srgbClr val="FFC000">
                <a:tint val="45000"/>
                <a:satMod val="400000"/>
              </a:srgbClr>
            </a:duotone>
            <a:lum contrast="30000"/>
          </a:blip>
          <a:srcRect/>
          <a:stretch>
            <a:fillRect/>
          </a:stretch>
        </p:blipFill>
        <p:spPr bwMode="auto">
          <a:xfrm>
            <a:off x="6876256" y="3284984"/>
            <a:ext cx="1800200" cy="1811703"/>
          </a:xfrm>
          <a:prstGeom prst="rect">
            <a:avLst/>
          </a:prstGeom>
          <a:noFill/>
        </p:spPr>
      </p:pic>
      <p:sp>
        <p:nvSpPr>
          <p:cNvPr id="56" name="TextBox 55"/>
          <p:cNvSpPr txBox="1"/>
          <p:nvPr/>
        </p:nvSpPr>
        <p:spPr>
          <a:xfrm>
            <a:off x="395536"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Engineering</a:t>
            </a:r>
            <a:endParaRPr lang="en-GB" dirty="0">
              <a:solidFill>
                <a:schemeClr val="bg1">
                  <a:lumMod val="95000"/>
                </a:schemeClr>
              </a:solidFill>
              <a:latin typeface="Bebas Neue" pitchFamily="34" charset="0"/>
            </a:endParaRPr>
          </a:p>
        </p:txBody>
      </p:sp>
      <p:sp>
        <p:nvSpPr>
          <p:cNvPr id="57" name="TextBox 56"/>
          <p:cNvSpPr txBox="1"/>
          <p:nvPr/>
        </p:nvSpPr>
        <p:spPr>
          <a:xfrm>
            <a:off x="2411760"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Waste Disposal</a:t>
            </a:r>
            <a:endParaRPr lang="en-GB" dirty="0">
              <a:solidFill>
                <a:schemeClr val="bg1">
                  <a:lumMod val="95000"/>
                </a:schemeClr>
              </a:solidFill>
              <a:latin typeface="Bebas Neue" pitchFamily="34" charset="0"/>
            </a:endParaRPr>
          </a:p>
        </p:txBody>
      </p:sp>
      <p:sp>
        <p:nvSpPr>
          <p:cNvPr id="58" name="TextBox 57"/>
          <p:cNvSpPr txBox="1"/>
          <p:nvPr/>
        </p:nvSpPr>
        <p:spPr>
          <a:xfrm>
            <a:off x="4932040"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Vehicle Bay</a:t>
            </a:r>
            <a:endParaRPr lang="en-GB" dirty="0">
              <a:solidFill>
                <a:schemeClr val="bg1">
                  <a:lumMod val="95000"/>
                </a:schemeClr>
              </a:solidFill>
              <a:latin typeface="Bebas Neue" pitchFamily="34" charset="0"/>
            </a:endParaRPr>
          </a:p>
        </p:txBody>
      </p:sp>
      <p:sp>
        <p:nvSpPr>
          <p:cNvPr id="59" name="TextBox 58"/>
          <p:cNvSpPr txBox="1"/>
          <p:nvPr/>
        </p:nvSpPr>
        <p:spPr>
          <a:xfrm>
            <a:off x="2411760" y="1268760"/>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Cargo Bay</a:t>
            </a:r>
            <a:endParaRPr lang="en-GB" dirty="0">
              <a:solidFill>
                <a:schemeClr val="bg1">
                  <a:lumMod val="95000"/>
                </a:schemeClr>
              </a:solidFill>
              <a:latin typeface="Bebas Neue" pitchFamily="34" charset="0"/>
            </a:endParaRPr>
          </a:p>
        </p:txBody>
      </p:sp>
      <p:sp>
        <p:nvSpPr>
          <p:cNvPr id="60" name="TextBox 59"/>
          <p:cNvSpPr txBox="1"/>
          <p:nvPr/>
        </p:nvSpPr>
        <p:spPr>
          <a:xfrm>
            <a:off x="4644008" y="1268760"/>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Computer Core</a:t>
            </a:r>
            <a:endParaRPr lang="en-GB" dirty="0">
              <a:solidFill>
                <a:schemeClr val="bg1">
                  <a:lumMod val="95000"/>
                </a:schemeClr>
              </a:solidFill>
              <a:latin typeface="Bebas Neue" pitchFamily="34" charset="0"/>
            </a:endParaRPr>
          </a:p>
        </p:txBody>
      </p:sp>
      <p:sp>
        <p:nvSpPr>
          <p:cNvPr id="61" name="TextBox 60"/>
          <p:cNvSpPr txBox="1"/>
          <p:nvPr/>
        </p:nvSpPr>
        <p:spPr>
          <a:xfrm>
            <a:off x="6948264" y="1268760"/>
            <a:ext cx="1800200"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Command Bridge</a:t>
            </a:r>
            <a:endParaRPr lang="en-GB" dirty="0">
              <a:solidFill>
                <a:schemeClr val="bg1">
                  <a:lumMod val="95000"/>
                </a:schemeClr>
              </a:solidFill>
              <a:latin typeface="Bebas Neue" pitchFamily="34" charset="0"/>
            </a:endParaRPr>
          </a:p>
        </p:txBody>
      </p:sp>
      <p:pic>
        <p:nvPicPr>
          <p:cNvPr id="1026" name="Picture 2"/>
          <p:cNvPicPr>
            <a:picLocks noChangeAspect="1" noChangeArrowheads="1"/>
          </p:cNvPicPr>
          <p:nvPr/>
        </p:nvPicPr>
        <p:blipFill>
          <a:blip r:embed="rId11" cstate="print"/>
          <a:srcRect/>
          <a:stretch>
            <a:fillRect/>
          </a:stretch>
        </p:blipFill>
        <p:spPr bwMode="auto">
          <a:xfrm>
            <a:off x="0" y="0"/>
            <a:ext cx="9144000" cy="687953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0" fill="hold"/>
                                        <p:tgtEl>
                                          <p:spTgt spid="1026"/>
                                        </p:tgtEl>
                                      </p:cBhvr>
                                      <p:by x="180000" y="180000"/>
                                    </p:animScale>
                                  </p:childTnLst>
                                </p:cTn>
                              </p:par>
                              <p:par>
                                <p:cTn id="7" presetID="42" presetClass="path" presetSubtype="0" fill="hold" nodeType="withEffect">
                                  <p:stCondLst>
                                    <p:cond delay="0"/>
                                  </p:stCondLst>
                                  <p:childTnLst>
                                    <p:animMotion origin="layout" path="M 0 -3.7037E-7 L 0 0.23982 " pathEditMode="relative" rAng="0" ptsTypes="AA">
                                      <p:cBhvr>
                                        <p:cTn id="8" dur="5000" fill="hold"/>
                                        <p:tgtEl>
                                          <p:spTgt spid="1026"/>
                                        </p:tgtEl>
                                        <p:attrNameLst>
                                          <p:attrName>ppt_x</p:attrName>
                                          <p:attrName>ppt_y</p:attrName>
                                        </p:attrNameLst>
                                      </p:cBhvr>
                                      <p:rCtr x="0" y="1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a:xfrm>
            <a:off x="457200" y="155448"/>
            <a:ext cx="8507288" cy="1252728"/>
          </a:xfrm>
        </p:spPr>
        <p:txBody>
          <a:bodyPr>
            <a:normAutofit fontScale="90000"/>
          </a:bodyPr>
          <a:lstStyle/>
          <a:p>
            <a:r>
              <a:rPr lang="en-GB" dirty="0" smtClean="0">
                <a:latin typeface="Nasalization Rg" pitchFamily="34" charset="0"/>
              </a:rPr>
              <a:t>Cargo Bay </a:t>
            </a:r>
            <a:r>
              <a:rPr lang="en-GB" dirty="0" err="1" smtClean="0">
                <a:latin typeface="Nasalization Rg" pitchFamily="34" charset="0"/>
              </a:rPr>
              <a:t>vs</a:t>
            </a:r>
            <a:r>
              <a:rPr lang="en-GB" dirty="0" smtClean="0">
                <a:latin typeface="Nasalization Rg" pitchFamily="34" charset="0"/>
              </a:rPr>
              <a:t> Computer Core:</a:t>
            </a:r>
            <a:endParaRPr lang="en-GB" dirty="0"/>
          </a:p>
        </p:txBody>
      </p:sp>
      <p:cxnSp>
        <p:nvCxnSpPr>
          <p:cNvPr id="23" name="Straight Connector 22"/>
          <p:cNvCxnSpPr/>
          <p:nvPr/>
        </p:nvCxnSpPr>
        <p:spPr>
          <a:xfrm>
            <a:off x="2627784" y="3501008"/>
            <a:ext cx="72008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627784" y="3645024"/>
            <a:ext cx="72008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83568" y="2420888"/>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Cargo Bay</a:t>
            </a:r>
            <a:endParaRPr lang="en-GB" dirty="0">
              <a:solidFill>
                <a:schemeClr val="bg1">
                  <a:lumMod val="95000"/>
                </a:schemeClr>
              </a:solidFill>
              <a:latin typeface="Bebas Neue" pitchFamily="34" charset="0"/>
            </a:endParaRPr>
          </a:p>
        </p:txBody>
      </p:sp>
      <p:sp>
        <p:nvSpPr>
          <p:cNvPr id="60" name="TextBox 59"/>
          <p:cNvSpPr txBox="1"/>
          <p:nvPr/>
        </p:nvSpPr>
        <p:spPr>
          <a:xfrm>
            <a:off x="7092280" y="2348880"/>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Computer Core</a:t>
            </a:r>
            <a:endParaRPr lang="en-GB" dirty="0">
              <a:solidFill>
                <a:schemeClr val="bg1">
                  <a:lumMod val="95000"/>
                </a:schemeClr>
              </a:solidFill>
              <a:latin typeface="Bebas Neue" pitchFamily="34" charset="0"/>
            </a:endParaRPr>
          </a:p>
        </p:txBody>
      </p:sp>
      <p:cxnSp>
        <p:nvCxnSpPr>
          <p:cNvPr id="49" name="Straight Connector 48"/>
          <p:cNvCxnSpPr/>
          <p:nvPr/>
        </p:nvCxnSpPr>
        <p:spPr>
          <a:xfrm>
            <a:off x="5436096" y="3501008"/>
            <a:ext cx="72008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436096" y="3645024"/>
            <a:ext cx="72008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1043608" y="4725144"/>
            <a:ext cx="72008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1331640" y="4725144"/>
            <a:ext cx="72008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6732240" y="4725144"/>
            <a:ext cx="72008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7020272" y="4725144"/>
            <a:ext cx="72008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627784" y="4149080"/>
            <a:ext cx="576064" cy="6480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411760" y="4293096"/>
            <a:ext cx="576064" cy="6480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5652120" y="4140696"/>
            <a:ext cx="576064" cy="584448"/>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5796136" y="4293096"/>
            <a:ext cx="584448" cy="57606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76" name="&quot;No&quot; Symbol 75"/>
          <p:cNvSpPr/>
          <p:nvPr/>
        </p:nvSpPr>
        <p:spPr>
          <a:xfrm>
            <a:off x="1259632" y="5157192"/>
            <a:ext cx="576064" cy="576064"/>
          </a:xfrm>
          <a:prstGeom prst="noSmoking">
            <a:avLst/>
          </a:prstGeom>
          <a:solidFill>
            <a:srgbClr val="FF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7" name="&quot;No&quot; Symbol 76"/>
          <p:cNvSpPr/>
          <p:nvPr/>
        </p:nvSpPr>
        <p:spPr>
          <a:xfrm>
            <a:off x="3059832" y="4797152"/>
            <a:ext cx="576064" cy="576064"/>
          </a:xfrm>
          <a:prstGeom prst="noSmoking">
            <a:avLst/>
          </a:prstGeom>
          <a:solidFill>
            <a:srgbClr val="FF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8" name="&quot;No&quot; Symbol 77"/>
          <p:cNvSpPr/>
          <p:nvPr/>
        </p:nvSpPr>
        <p:spPr>
          <a:xfrm>
            <a:off x="5220072" y="4797152"/>
            <a:ext cx="576064" cy="576064"/>
          </a:xfrm>
          <a:prstGeom prst="noSmoking">
            <a:avLst/>
          </a:prstGeom>
          <a:solidFill>
            <a:srgbClr val="FF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9" name="&quot;No&quot; Symbol 78"/>
          <p:cNvSpPr/>
          <p:nvPr/>
        </p:nvSpPr>
        <p:spPr>
          <a:xfrm>
            <a:off x="6948264" y="5157192"/>
            <a:ext cx="576064" cy="576064"/>
          </a:xfrm>
          <a:prstGeom prst="noSmoking">
            <a:avLst/>
          </a:prstGeom>
          <a:solidFill>
            <a:srgbClr val="FF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8" name="Picture 7"/>
          <p:cNvPicPr/>
          <p:nvPr/>
        </p:nvPicPr>
        <p:blipFill>
          <a:blip r:embed="rId3" cstate="print"/>
          <a:srcRect r="9641"/>
          <a:stretch>
            <a:fillRect/>
          </a:stretch>
        </p:blipFill>
        <p:spPr bwMode="auto">
          <a:xfrm>
            <a:off x="683568" y="2780928"/>
            <a:ext cx="1979712" cy="1584176"/>
          </a:xfrm>
          <a:prstGeom prst="rect">
            <a:avLst/>
          </a:prstGeom>
          <a:noFill/>
          <a:ln w="9525">
            <a:solidFill>
              <a:srgbClr val="FF0000"/>
            </a:solidFill>
            <a:miter lim="800000"/>
            <a:headEnd/>
            <a:tailEnd/>
          </a:ln>
        </p:spPr>
      </p:pic>
      <p:pic>
        <p:nvPicPr>
          <p:cNvPr id="20483" name="Picture 3" descr="C:\Users\Jordan\Desktop\DevelopmentScreenshots\Computer Core.PNG"/>
          <p:cNvPicPr>
            <a:picLocks noChangeAspect="1" noChangeArrowheads="1"/>
          </p:cNvPicPr>
          <p:nvPr/>
        </p:nvPicPr>
        <p:blipFill>
          <a:blip r:embed="rId4" cstate="print"/>
          <a:srcRect r="27135"/>
          <a:stretch>
            <a:fillRect/>
          </a:stretch>
        </p:blipFill>
        <p:spPr bwMode="auto">
          <a:xfrm>
            <a:off x="6156176" y="2780928"/>
            <a:ext cx="2160240" cy="1573268"/>
          </a:xfrm>
          <a:prstGeom prst="rect">
            <a:avLst/>
          </a:prstGeom>
          <a:noFill/>
          <a:ln>
            <a:solidFill>
              <a:srgbClr val="FFC000"/>
            </a:solidFill>
          </a:ln>
        </p:spPr>
      </p:pic>
      <p:pic>
        <p:nvPicPr>
          <p:cNvPr id="80" name="Picture 6" descr="G:\Multiplayer Shooter\Multiplayer Shooter\Assets\Textures\EngineeringLogo.png"/>
          <p:cNvPicPr>
            <a:picLocks noChangeAspect="1" noChangeArrowheads="1"/>
          </p:cNvPicPr>
          <p:nvPr/>
        </p:nvPicPr>
        <p:blipFill>
          <a:blip r:embed="rId5" cstate="print">
            <a:duotone>
              <a:prstClr val="black"/>
              <a:srgbClr val="FF0000">
                <a:tint val="45000"/>
                <a:satMod val="400000"/>
              </a:srgbClr>
            </a:duotone>
            <a:lum contrast="30000"/>
          </a:blip>
          <a:srcRect/>
          <a:stretch>
            <a:fillRect/>
          </a:stretch>
        </p:blipFill>
        <p:spPr bwMode="auto">
          <a:xfrm>
            <a:off x="0" y="1124744"/>
            <a:ext cx="1296144" cy="1270176"/>
          </a:xfrm>
          <a:prstGeom prst="rect">
            <a:avLst/>
          </a:prstGeom>
          <a:noFill/>
        </p:spPr>
      </p:pic>
      <p:pic>
        <p:nvPicPr>
          <p:cNvPr id="81" name="Picture 5" descr="G:\Multiplayer Shooter\Multiplayer Shooter\Assets\Textures\CommandLogo.PNG"/>
          <p:cNvPicPr>
            <a:picLocks noChangeAspect="1" noChangeArrowheads="1"/>
          </p:cNvPicPr>
          <p:nvPr/>
        </p:nvPicPr>
        <p:blipFill>
          <a:blip r:embed="rId6" cstate="print">
            <a:duotone>
              <a:prstClr val="black"/>
              <a:srgbClr val="FFC000">
                <a:tint val="45000"/>
                <a:satMod val="400000"/>
              </a:srgbClr>
            </a:duotone>
            <a:lum contrast="30000"/>
          </a:blip>
          <a:srcRect/>
          <a:stretch>
            <a:fillRect/>
          </a:stretch>
        </p:blipFill>
        <p:spPr bwMode="auto">
          <a:xfrm>
            <a:off x="7524328" y="1052736"/>
            <a:ext cx="1296144" cy="1304426"/>
          </a:xfrm>
          <a:prstGeom prst="rect">
            <a:avLst/>
          </a:prstGeom>
          <a:noFill/>
        </p:spPr>
      </p:pic>
      <p:pic>
        <p:nvPicPr>
          <p:cNvPr id="2050" name="Picture 2"/>
          <p:cNvPicPr>
            <a:picLocks noChangeAspect="1" noChangeArrowheads="1"/>
          </p:cNvPicPr>
          <p:nvPr/>
        </p:nvPicPr>
        <p:blipFill>
          <a:blip r:embed="rId7" cstate="print"/>
          <a:srcRect r="20513"/>
          <a:stretch>
            <a:fillRect/>
          </a:stretch>
        </p:blipFill>
        <p:spPr bwMode="auto">
          <a:xfrm>
            <a:off x="3329355" y="2708920"/>
            <a:ext cx="2106741" cy="1675958"/>
          </a:xfrm>
          <a:prstGeom prst="rect">
            <a:avLst/>
          </a:prstGeom>
          <a:noFill/>
          <a:ln w="9525">
            <a:solidFill>
              <a:schemeClr val="bg1">
                <a:lumMod val="75000"/>
              </a:schemeClr>
            </a:solidFill>
            <a:miter lim="800000"/>
            <a:headEnd/>
            <a:tailEnd/>
          </a:ln>
        </p:spPr>
      </p:pic>
      <p:pic>
        <p:nvPicPr>
          <p:cNvPr id="86" name="Picture 2" descr="G:\Multiplayer Shooter\Multiplayer Shooter\Assets\Textures\Menu\Characters\GeddonMenuBlack.png"/>
          <p:cNvPicPr>
            <a:picLocks noChangeAspect="1" noChangeArrowheads="1"/>
          </p:cNvPicPr>
          <p:nvPr/>
        </p:nvPicPr>
        <p:blipFill>
          <a:blip r:embed="rId8" cstate="print">
            <a:clrChange>
              <a:clrFrom>
                <a:srgbClr val="000000"/>
              </a:clrFrom>
              <a:clrTo>
                <a:srgbClr val="000000">
                  <a:alpha val="0"/>
                </a:srgbClr>
              </a:clrTo>
            </a:clrChange>
          </a:blip>
          <a:srcRect/>
          <a:stretch>
            <a:fillRect/>
          </a:stretch>
        </p:blipFill>
        <p:spPr bwMode="auto">
          <a:xfrm flipH="1">
            <a:off x="9144000" y="2924944"/>
            <a:ext cx="1006068" cy="1487988"/>
          </a:xfrm>
          <a:prstGeom prst="rect">
            <a:avLst/>
          </a:prstGeom>
          <a:noFill/>
        </p:spPr>
      </p:pic>
      <p:pic>
        <p:nvPicPr>
          <p:cNvPr id="2051" name="Picture 3"/>
          <p:cNvPicPr>
            <a:picLocks noChangeAspect="1" noChangeArrowheads="1"/>
          </p:cNvPicPr>
          <p:nvPr/>
        </p:nvPicPr>
        <p:blipFill>
          <a:blip r:embed="rId9" cstate="print">
            <a:clrChange>
              <a:clrFrom>
                <a:srgbClr val="000000"/>
              </a:clrFrom>
              <a:clrTo>
                <a:srgbClr val="000000">
                  <a:alpha val="0"/>
                </a:srgbClr>
              </a:clrTo>
            </a:clrChange>
          </a:blip>
          <a:srcRect/>
          <a:stretch>
            <a:fillRect/>
          </a:stretch>
        </p:blipFill>
        <p:spPr bwMode="auto">
          <a:xfrm>
            <a:off x="-1287402" y="2996952"/>
            <a:ext cx="1250889" cy="1427699"/>
          </a:xfrm>
          <a:prstGeom prst="rect">
            <a:avLst/>
          </a:prstGeom>
          <a:noFill/>
          <a:ln w="9525">
            <a:noFill/>
            <a:miter lim="800000"/>
            <a:headEnd/>
            <a:tailEnd/>
          </a:ln>
        </p:spPr>
      </p:pic>
      <p:pic>
        <p:nvPicPr>
          <p:cNvPr id="2053" name="Picture 5" descr="Related image"/>
          <p:cNvPicPr>
            <a:picLocks noChangeAspect="1" noChangeArrowheads="1"/>
          </p:cNvPicPr>
          <p:nvPr/>
        </p:nvPicPr>
        <p:blipFill>
          <a:blip r:embed="rId10" cstate="print">
            <a:clrChange>
              <a:clrFrom>
                <a:srgbClr val="030303"/>
              </a:clrFrom>
              <a:clrTo>
                <a:srgbClr val="030303">
                  <a:alpha val="0"/>
                </a:srgbClr>
              </a:clrTo>
            </a:clrChange>
          </a:blip>
          <a:srcRect t="17778" b="28889"/>
          <a:stretch>
            <a:fillRect/>
          </a:stretch>
        </p:blipFill>
        <p:spPr bwMode="auto">
          <a:xfrm>
            <a:off x="3995936" y="3429000"/>
            <a:ext cx="1224136" cy="216024"/>
          </a:xfrm>
          <a:prstGeom prst="rect">
            <a:avLst/>
          </a:prstGeom>
          <a:noFill/>
        </p:spPr>
      </p:pic>
      <p:pic>
        <p:nvPicPr>
          <p:cNvPr id="88" name="Picture 3" descr="C:\Users\Jordan\Desktop\DevelopmentScreenshots\Computer Core.PNG"/>
          <p:cNvPicPr>
            <a:picLocks noChangeAspect="1" noChangeArrowheads="1"/>
          </p:cNvPicPr>
          <p:nvPr/>
        </p:nvPicPr>
        <p:blipFill>
          <a:blip r:embed="rId4" cstate="print"/>
          <a:srcRect r="27135"/>
          <a:stretch>
            <a:fillRect/>
          </a:stretch>
        </p:blipFill>
        <p:spPr bwMode="auto">
          <a:xfrm>
            <a:off x="6156176" y="2780928"/>
            <a:ext cx="2160240" cy="1573268"/>
          </a:xfrm>
          <a:prstGeom prst="rect">
            <a:avLst/>
          </a:prstGeom>
          <a:noFill/>
          <a:ln>
            <a:solidFill>
              <a:srgbClr val="FF0000"/>
            </a:solidFill>
          </a:ln>
        </p:spPr>
      </p:pic>
      <p:pic>
        <p:nvPicPr>
          <p:cNvPr id="89" name="Picture 6" descr="G:\Multiplayer Shooter\Multiplayer Shooter\Assets\Textures\EngineeringLogo.png"/>
          <p:cNvPicPr>
            <a:picLocks noChangeAspect="1" noChangeArrowheads="1"/>
          </p:cNvPicPr>
          <p:nvPr/>
        </p:nvPicPr>
        <p:blipFill>
          <a:blip r:embed="rId5" cstate="print">
            <a:duotone>
              <a:prstClr val="black"/>
              <a:srgbClr val="FF0000">
                <a:tint val="45000"/>
                <a:satMod val="400000"/>
              </a:srgbClr>
            </a:duotone>
            <a:lum contrast="30000"/>
          </a:blip>
          <a:srcRect/>
          <a:stretch>
            <a:fillRect/>
          </a:stretch>
        </p:blipFill>
        <p:spPr bwMode="auto">
          <a:xfrm>
            <a:off x="7596336" y="1124744"/>
            <a:ext cx="1296144" cy="1270176"/>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2.22222E-6 L 0.46216 0.00093 " pathEditMode="relative" rAng="0" ptsTypes="AA">
                                      <p:cBhvr>
                                        <p:cTn id="6" dur="5000" fill="hold"/>
                                        <p:tgtEl>
                                          <p:spTgt spid="2051"/>
                                        </p:tgtEl>
                                        <p:attrNameLst>
                                          <p:attrName>ppt_x</p:attrName>
                                          <p:attrName>ppt_y</p:attrName>
                                        </p:attrNameLst>
                                      </p:cBhvr>
                                      <p:rCtr x="231" y="0"/>
                                    </p:animMotion>
                                  </p:childTnLst>
                                </p:cTn>
                              </p:par>
                              <p:par>
                                <p:cTn id="7" presetID="35" presetClass="path" presetSubtype="0" accel="50000" decel="50000" fill="hold" nodeType="withEffect">
                                  <p:stCondLst>
                                    <p:cond delay="0"/>
                                  </p:stCondLst>
                                  <p:childTnLst>
                                    <p:animMotion origin="layout" path="M -4.72222E-6 -3.7037E-6 L -0.49201 -0.00347 " pathEditMode="relative" rAng="0" ptsTypes="AA">
                                      <p:cBhvr>
                                        <p:cTn id="8" dur="5000" fill="hold"/>
                                        <p:tgtEl>
                                          <p:spTgt spid="86"/>
                                        </p:tgtEl>
                                        <p:attrNameLst>
                                          <p:attrName>ppt_x</p:attrName>
                                          <p:attrName>ppt_y</p:attrName>
                                        </p:attrNameLst>
                                      </p:cBhvr>
                                      <p:rCtr x="-246" y="-2"/>
                                    </p:animMotion>
                                  </p:childTnLst>
                                </p:cTn>
                              </p:par>
                            </p:childTnLst>
                          </p:cTn>
                        </p:par>
                        <p:par>
                          <p:cTn id="9" fill="hold">
                            <p:stCondLst>
                              <p:cond delay="5000"/>
                            </p:stCondLst>
                            <p:childTnLst>
                              <p:par>
                                <p:cTn id="10" presetID="22" presetClass="entr" presetSubtype="8" fill="hold" nodeType="afterEffect">
                                  <p:stCondLst>
                                    <p:cond delay="0"/>
                                  </p:stCondLst>
                                  <p:childTnLst>
                                    <p:set>
                                      <p:cBhvr>
                                        <p:cTn id="11" dur="1" fill="hold">
                                          <p:stCondLst>
                                            <p:cond delay="0"/>
                                          </p:stCondLst>
                                        </p:cTn>
                                        <p:tgtEl>
                                          <p:spTgt spid="2053"/>
                                        </p:tgtEl>
                                        <p:attrNameLst>
                                          <p:attrName>style.visibility</p:attrName>
                                        </p:attrNameLst>
                                      </p:cBhvr>
                                      <p:to>
                                        <p:strVal val="visible"/>
                                      </p:to>
                                    </p:set>
                                    <p:animEffect transition="in" filter="wipe(left)">
                                      <p:cBhvr>
                                        <p:cTn id="12" dur="150"/>
                                        <p:tgtEl>
                                          <p:spTgt spid="2053"/>
                                        </p:tgtEl>
                                      </p:cBhvr>
                                    </p:animEffect>
                                  </p:childTnLst>
                                  <p:subTnLst>
                                    <p:audio>
                                      <p:cMediaNode>
                                        <p:cTn display="0" masterRel="sameClick">
                                          <p:stCondLst>
                                            <p:cond evt="begin" delay="0">
                                              <p:tn val="10"/>
                                            </p:cond>
                                          </p:stCondLst>
                                          <p:endCondLst>
                                            <p:cond evt="onStopAudio" delay="0">
                                              <p:tgtEl>
                                                <p:sldTgt/>
                                              </p:tgtEl>
                                            </p:cond>
                                          </p:endCondLst>
                                        </p:cTn>
                                        <p:tgtEl>
                                          <p:sndTgt r:embed="rId2" name="laser.wav"/>
                                        </p:tgtEl>
                                      </p:cMediaNode>
                                    </p:audio>
                                  </p:subTnLst>
                                </p:cTn>
                              </p:par>
                            </p:childTnLst>
                          </p:cTn>
                        </p:par>
                        <p:par>
                          <p:cTn id="13" fill="hold">
                            <p:stCondLst>
                              <p:cond delay="5150"/>
                            </p:stCondLst>
                            <p:childTnLst>
                              <p:par>
                                <p:cTn id="14" presetID="22" presetClass="exit" presetSubtype="8" fill="hold" nodeType="afterEffect">
                                  <p:stCondLst>
                                    <p:cond delay="0"/>
                                  </p:stCondLst>
                                  <p:childTnLst>
                                    <p:animEffect transition="out" filter="wipe(left)">
                                      <p:cBhvr>
                                        <p:cTn id="15" dur="150"/>
                                        <p:tgtEl>
                                          <p:spTgt spid="2053"/>
                                        </p:tgtEl>
                                      </p:cBhvr>
                                    </p:animEffect>
                                    <p:set>
                                      <p:cBhvr>
                                        <p:cTn id="16" dur="1" fill="hold">
                                          <p:stCondLst>
                                            <p:cond delay="149"/>
                                          </p:stCondLst>
                                        </p:cTn>
                                        <p:tgtEl>
                                          <p:spTgt spid="2053"/>
                                        </p:tgtEl>
                                        <p:attrNameLst>
                                          <p:attrName>style.visibility</p:attrName>
                                        </p:attrNameLst>
                                      </p:cBhvr>
                                      <p:to>
                                        <p:strVal val="hidden"/>
                                      </p:to>
                                    </p:set>
                                  </p:childTnLst>
                                </p:cTn>
                              </p:par>
                            </p:childTnLst>
                          </p:cTn>
                        </p:par>
                        <p:par>
                          <p:cTn id="17" fill="hold">
                            <p:stCondLst>
                              <p:cond delay="5300"/>
                            </p:stCondLst>
                            <p:childTnLst>
                              <p:par>
                                <p:cTn id="18" presetID="42" presetClass="exit" presetSubtype="0" fill="hold" nodeType="afterEffect">
                                  <p:stCondLst>
                                    <p:cond delay="0"/>
                                  </p:stCondLst>
                                  <p:childTnLst>
                                    <p:animEffect transition="out" filter="fade">
                                      <p:cBhvr>
                                        <p:cTn id="19" dur="1000"/>
                                        <p:tgtEl>
                                          <p:spTgt spid="86"/>
                                        </p:tgtEl>
                                      </p:cBhvr>
                                    </p:animEffect>
                                    <p:anim calcmode="lin" valueType="num">
                                      <p:cBhvr>
                                        <p:cTn id="20" dur="1000"/>
                                        <p:tgtEl>
                                          <p:spTgt spid="86"/>
                                        </p:tgtEl>
                                        <p:attrNameLst>
                                          <p:attrName>ppt_x</p:attrName>
                                        </p:attrNameLst>
                                      </p:cBhvr>
                                      <p:tavLst>
                                        <p:tav tm="0">
                                          <p:val>
                                            <p:strVal val="ppt_x"/>
                                          </p:val>
                                        </p:tav>
                                        <p:tav tm="100000">
                                          <p:val>
                                            <p:strVal val="ppt_x"/>
                                          </p:val>
                                        </p:tav>
                                      </p:tavLst>
                                    </p:anim>
                                    <p:anim calcmode="lin" valueType="num">
                                      <p:cBhvr>
                                        <p:cTn id="21" dur="1000"/>
                                        <p:tgtEl>
                                          <p:spTgt spid="86"/>
                                        </p:tgtEl>
                                        <p:attrNameLst>
                                          <p:attrName>ppt_y</p:attrName>
                                        </p:attrNameLst>
                                      </p:cBhvr>
                                      <p:tavLst>
                                        <p:tav tm="0">
                                          <p:val>
                                            <p:strVal val="ppt_y"/>
                                          </p:val>
                                        </p:tav>
                                        <p:tav tm="100000">
                                          <p:val>
                                            <p:strVal val="ppt_y+.1"/>
                                          </p:val>
                                        </p:tav>
                                      </p:tavLst>
                                    </p:anim>
                                    <p:set>
                                      <p:cBhvr>
                                        <p:cTn id="22" dur="1" fill="hold">
                                          <p:stCondLst>
                                            <p:cond delay="999"/>
                                          </p:stCondLst>
                                        </p:cTn>
                                        <p:tgtEl>
                                          <p:spTgt spid="86"/>
                                        </p:tgtEl>
                                        <p:attrNameLst>
                                          <p:attrName>style.visibility</p:attrName>
                                        </p:attrNameLst>
                                      </p:cBhvr>
                                      <p:to>
                                        <p:strVal val="hidden"/>
                                      </p:to>
                                    </p:set>
                                  </p:childTnLst>
                                </p:cTn>
                              </p:par>
                            </p:childTnLst>
                          </p:cTn>
                        </p:par>
                        <p:par>
                          <p:cTn id="23" fill="hold">
                            <p:stCondLst>
                              <p:cond delay="6300"/>
                            </p:stCondLst>
                            <p:childTnLst>
                              <p:par>
                                <p:cTn id="24" presetID="0" presetClass="path" presetSubtype="0" accel="50000" decel="50000" fill="hold" nodeType="afterEffect">
                                  <p:stCondLst>
                                    <p:cond delay="0"/>
                                  </p:stCondLst>
                                  <p:childTnLst>
                                    <p:animMotion origin="layout" path="M 0.46216 0.00093 L 0.84011 0.00093 " pathEditMode="relative" ptsTypes="AA">
                                      <p:cBhvr>
                                        <p:cTn id="25" dur="3000" fill="hold"/>
                                        <p:tgtEl>
                                          <p:spTgt spid="2051"/>
                                        </p:tgtEl>
                                        <p:attrNameLst>
                                          <p:attrName>ppt_x</p:attrName>
                                          <p:attrName>ppt_y</p:attrName>
                                        </p:attrNameLst>
                                      </p:cBhvr>
                                    </p:animMotion>
                                  </p:childTnLst>
                                </p:cTn>
                              </p:par>
                            </p:childTnLst>
                          </p:cTn>
                        </p:par>
                        <p:par>
                          <p:cTn id="26" fill="hold">
                            <p:stCondLst>
                              <p:cond delay="9300"/>
                            </p:stCondLst>
                            <p:childTnLst>
                              <p:par>
                                <p:cTn id="27" presetID="10" presetClass="entr" presetSubtype="0" fill="hold" nodeType="afterEffect">
                                  <p:stCondLst>
                                    <p:cond delay="400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2000"/>
                                        <p:tgtEl>
                                          <p:spTgt spid="88"/>
                                        </p:tgtEl>
                                      </p:cBhvr>
                                    </p:animEffect>
                                  </p:childTnLst>
                                </p:cTn>
                              </p:par>
                              <p:par>
                                <p:cTn id="30" presetID="10" presetClass="entr" presetSubtype="0" fill="hold" nodeType="withEffect">
                                  <p:stCondLst>
                                    <p:cond delay="400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2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Updated Ship Map:</a:t>
            </a:r>
            <a:endParaRPr lang="en-GB" dirty="0"/>
          </a:p>
        </p:txBody>
      </p:sp>
      <p:cxnSp>
        <p:nvCxnSpPr>
          <p:cNvPr id="17" name="Straight Connector 16"/>
          <p:cNvCxnSpPr/>
          <p:nvPr/>
        </p:nvCxnSpPr>
        <p:spPr>
          <a:xfrm>
            <a:off x="2051720" y="4293096"/>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051720" y="4437112"/>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11960" y="2348880"/>
            <a:ext cx="36004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211960" y="2492896"/>
            <a:ext cx="43204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660232" y="2348880"/>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660232" y="2492896"/>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987824" y="3212976"/>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203848" y="3212976"/>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292080" y="3140968"/>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08104" y="3140968"/>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3995936" y="3501008"/>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39952" y="2996952"/>
            <a:ext cx="576064" cy="6480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923928" y="3140968"/>
            <a:ext cx="576064" cy="6480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4427984" y="3068960"/>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148336" y="3653408"/>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572000" y="3221360"/>
            <a:ext cx="224408" cy="20764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p:nvPr/>
        </p:nvPicPr>
        <p:blipFill>
          <a:blip r:embed="rId2" cstate="print"/>
          <a:srcRect r="9641"/>
          <a:stretch>
            <a:fillRect/>
          </a:stretch>
        </p:blipFill>
        <p:spPr bwMode="auto">
          <a:xfrm>
            <a:off x="2267744" y="1628800"/>
            <a:ext cx="1979712" cy="1584176"/>
          </a:xfrm>
          <a:prstGeom prst="rect">
            <a:avLst/>
          </a:prstGeom>
          <a:noFill/>
          <a:ln w="9525">
            <a:solidFill>
              <a:srgbClr val="FF0000"/>
            </a:solidFill>
            <a:miter lim="800000"/>
            <a:headEnd/>
            <a:tailEnd/>
          </a:ln>
        </p:spPr>
      </p:pic>
      <p:pic>
        <p:nvPicPr>
          <p:cNvPr id="20484" name="Picture 4"/>
          <p:cNvPicPr>
            <a:picLocks noChangeAspect="1" noChangeArrowheads="1"/>
          </p:cNvPicPr>
          <p:nvPr/>
        </p:nvPicPr>
        <p:blipFill>
          <a:blip r:embed="rId3" cstate="print"/>
          <a:srcRect t="1070" r="3448"/>
          <a:stretch>
            <a:fillRect/>
          </a:stretch>
        </p:blipFill>
        <p:spPr bwMode="auto">
          <a:xfrm>
            <a:off x="2267744" y="3645024"/>
            <a:ext cx="1944216" cy="1492347"/>
          </a:xfrm>
          <a:prstGeom prst="rect">
            <a:avLst/>
          </a:prstGeom>
          <a:noFill/>
          <a:ln w="9525">
            <a:solidFill>
              <a:srgbClr val="FF0000"/>
            </a:solidFill>
            <a:miter lim="800000"/>
            <a:headEnd/>
            <a:tailEnd/>
          </a:ln>
        </p:spPr>
      </p:pic>
      <p:pic>
        <p:nvPicPr>
          <p:cNvPr id="20482" name="Picture 2" descr="C:\Users\Jordan\Desktop\DevelopmentScreenshots\Engineering Later.PNG"/>
          <p:cNvPicPr>
            <a:picLocks noChangeAspect="1" noChangeArrowheads="1"/>
          </p:cNvPicPr>
          <p:nvPr/>
        </p:nvPicPr>
        <p:blipFill>
          <a:blip r:embed="rId4" cstate="print"/>
          <a:srcRect l="7015" r="20189"/>
          <a:stretch>
            <a:fillRect/>
          </a:stretch>
        </p:blipFill>
        <p:spPr bwMode="auto">
          <a:xfrm>
            <a:off x="179512" y="3645024"/>
            <a:ext cx="1887017" cy="1465907"/>
          </a:xfrm>
          <a:prstGeom prst="rect">
            <a:avLst/>
          </a:prstGeom>
          <a:noFill/>
          <a:ln>
            <a:solidFill>
              <a:srgbClr val="FF0000"/>
            </a:solidFill>
          </a:ln>
        </p:spPr>
      </p:pic>
      <p:pic>
        <p:nvPicPr>
          <p:cNvPr id="20483" name="Picture 3" descr="C:\Users\Jordan\Desktop\DevelopmentScreenshots\Computer Core.PNG"/>
          <p:cNvPicPr>
            <a:picLocks noChangeAspect="1" noChangeArrowheads="1"/>
          </p:cNvPicPr>
          <p:nvPr/>
        </p:nvPicPr>
        <p:blipFill>
          <a:blip r:embed="rId5" cstate="print"/>
          <a:srcRect r="27135"/>
          <a:stretch>
            <a:fillRect/>
          </a:stretch>
        </p:blipFill>
        <p:spPr bwMode="auto">
          <a:xfrm>
            <a:off x="4572000" y="1628800"/>
            <a:ext cx="2160240" cy="1573268"/>
          </a:xfrm>
          <a:prstGeom prst="rect">
            <a:avLst/>
          </a:prstGeom>
          <a:noFill/>
          <a:ln>
            <a:solidFill>
              <a:srgbClr val="FF0000"/>
            </a:solidFill>
          </a:ln>
        </p:spPr>
      </p:pic>
      <p:pic>
        <p:nvPicPr>
          <p:cNvPr id="20485" name="Picture 5"/>
          <p:cNvPicPr>
            <a:picLocks noChangeAspect="1" noChangeArrowheads="1"/>
          </p:cNvPicPr>
          <p:nvPr/>
        </p:nvPicPr>
        <p:blipFill>
          <a:blip r:embed="rId6" cstate="print"/>
          <a:srcRect/>
          <a:stretch>
            <a:fillRect/>
          </a:stretch>
        </p:blipFill>
        <p:spPr bwMode="auto">
          <a:xfrm>
            <a:off x="6876256" y="1628800"/>
            <a:ext cx="1944216" cy="1556819"/>
          </a:xfrm>
          <a:prstGeom prst="rect">
            <a:avLst/>
          </a:prstGeom>
          <a:noFill/>
          <a:ln w="9525">
            <a:solidFill>
              <a:srgbClr val="FFC000"/>
            </a:solidFill>
            <a:miter lim="800000"/>
            <a:headEnd/>
            <a:tailEnd/>
          </a:ln>
        </p:spPr>
      </p:pic>
      <p:cxnSp>
        <p:nvCxnSpPr>
          <p:cNvPr id="52" name="Straight Connector 51"/>
          <p:cNvCxnSpPr/>
          <p:nvPr/>
        </p:nvCxnSpPr>
        <p:spPr>
          <a:xfrm>
            <a:off x="4211960" y="4437112"/>
            <a:ext cx="36004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211960" y="4581128"/>
            <a:ext cx="43204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p:nvPr/>
        </p:nvPicPr>
        <p:blipFill>
          <a:blip r:embed="rId7" cstate="print"/>
          <a:srcRect l="7284" r="22360"/>
          <a:stretch>
            <a:fillRect/>
          </a:stretch>
        </p:blipFill>
        <p:spPr bwMode="auto">
          <a:xfrm>
            <a:off x="4572000" y="3645024"/>
            <a:ext cx="2088232" cy="1440160"/>
          </a:xfrm>
          <a:prstGeom prst="rect">
            <a:avLst/>
          </a:prstGeom>
          <a:noFill/>
          <a:ln w="9525">
            <a:solidFill>
              <a:srgbClr val="FFC000"/>
            </a:solidFill>
            <a:miter lim="800000"/>
            <a:headEnd/>
            <a:tailEnd/>
          </a:ln>
        </p:spPr>
      </p:pic>
      <p:pic>
        <p:nvPicPr>
          <p:cNvPr id="54" name="Picture 6" descr="G:\Multiplayer Shooter\Multiplayer Shooter\Assets\Textures\EngineeringLogo.png"/>
          <p:cNvPicPr>
            <a:picLocks noChangeAspect="1" noChangeArrowheads="1"/>
          </p:cNvPicPr>
          <p:nvPr/>
        </p:nvPicPr>
        <p:blipFill>
          <a:blip r:embed="rId8" cstate="print">
            <a:duotone>
              <a:prstClr val="black"/>
              <a:srgbClr val="FF0000">
                <a:tint val="45000"/>
                <a:satMod val="400000"/>
              </a:srgbClr>
            </a:duotone>
            <a:lum contrast="30000"/>
          </a:blip>
          <a:srcRect/>
          <a:stretch>
            <a:fillRect/>
          </a:stretch>
        </p:blipFill>
        <p:spPr bwMode="auto">
          <a:xfrm>
            <a:off x="467544" y="2060848"/>
            <a:ext cx="1296144" cy="1270176"/>
          </a:xfrm>
          <a:prstGeom prst="rect">
            <a:avLst/>
          </a:prstGeom>
          <a:noFill/>
        </p:spPr>
      </p:pic>
      <p:pic>
        <p:nvPicPr>
          <p:cNvPr id="55" name="Picture 5" descr="G:\Multiplayer Shooter\Multiplayer Shooter\Assets\Textures\CommandLogo.PNG"/>
          <p:cNvPicPr>
            <a:picLocks noChangeAspect="1" noChangeArrowheads="1"/>
          </p:cNvPicPr>
          <p:nvPr/>
        </p:nvPicPr>
        <p:blipFill>
          <a:blip r:embed="rId9" cstate="print">
            <a:duotone>
              <a:prstClr val="black"/>
              <a:srgbClr val="FFC000">
                <a:tint val="45000"/>
                <a:satMod val="400000"/>
              </a:srgbClr>
            </a:duotone>
            <a:lum contrast="30000"/>
          </a:blip>
          <a:srcRect/>
          <a:stretch>
            <a:fillRect/>
          </a:stretch>
        </p:blipFill>
        <p:spPr bwMode="auto">
          <a:xfrm>
            <a:off x="6876256" y="3284984"/>
            <a:ext cx="1800200" cy="1811703"/>
          </a:xfrm>
          <a:prstGeom prst="rect">
            <a:avLst/>
          </a:prstGeom>
          <a:noFill/>
        </p:spPr>
      </p:pic>
      <p:sp>
        <p:nvSpPr>
          <p:cNvPr id="56" name="TextBox 55"/>
          <p:cNvSpPr txBox="1"/>
          <p:nvPr/>
        </p:nvSpPr>
        <p:spPr>
          <a:xfrm>
            <a:off x="395536"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Engineering</a:t>
            </a:r>
            <a:endParaRPr lang="en-GB" dirty="0">
              <a:solidFill>
                <a:schemeClr val="bg1">
                  <a:lumMod val="95000"/>
                </a:schemeClr>
              </a:solidFill>
              <a:latin typeface="Bebas Neue" pitchFamily="34" charset="0"/>
            </a:endParaRPr>
          </a:p>
        </p:txBody>
      </p:sp>
      <p:sp>
        <p:nvSpPr>
          <p:cNvPr id="57" name="TextBox 56"/>
          <p:cNvSpPr txBox="1"/>
          <p:nvPr/>
        </p:nvSpPr>
        <p:spPr>
          <a:xfrm>
            <a:off x="2411760"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Waste Disposal</a:t>
            </a:r>
            <a:endParaRPr lang="en-GB" dirty="0">
              <a:solidFill>
                <a:schemeClr val="bg1">
                  <a:lumMod val="95000"/>
                </a:schemeClr>
              </a:solidFill>
              <a:latin typeface="Bebas Neue" pitchFamily="34" charset="0"/>
            </a:endParaRPr>
          </a:p>
        </p:txBody>
      </p:sp>
      <p:sp>
        <p:nvSpPr>
          <p:cNvPr id="58" name="TextBox 57"/>
          <p:cNvSpPr txBox="1"/>
          <p:nvPr/>
        </p:nvSpPr>
        <p:spPr>
          <a:xfrm>
            <a:off x="4932040"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Vehicle Bay</a:t>
            </a:r>
            <a:endParaRPr lang="en-GB" dirty="0">
              <a:solidFill>
                <a:schemeClr val="bg1">
                  <a:lumMod val="95000"/>
                </a:schemeClr>
              </a:solidFill>
              <a:latin typeface="Bebas Neue" pitchFamily="34" charset="0"/>
            </a:endParaRPr>
          </a:p>
        </p:txBody>
      </p:sp>
      <p:sp>
        <p:nvSpPr>
          <p:cNvPr id="59" name="TextBox 58"/>
          <p:cNvSpPr txBox="1"/>
          <p:nvPr/>
        </p:nvSpPr>
        <p:spPr>
          <a:xfrm>
            <a:off x="2411760" y="1268760"/>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Cargo Bay</a:t>
            </a:r>
            <a:endParaRPr lang="en-GB" dirty="0">
              <a:solidFill>
                <a:schemeClr val="bg1">
                  <a:lumMod val="95000"/>
                </a:schemeClr>
              </a:solidFill>
              <a:latin typeface="Bebas Neue" pitchFamily="34" charset="0"/>
            </a:endParaRPr>
          </a:p>
        </p:txBody>
      </p:sp>
      <p:sp>
        <p:nvSpPr>
          <p:cNvPr id="60" name="TextBox 59"/>
          <p:cNvSpPr txBox="1"/>
          <p:nvPr/>
        </p:nvSpPr>
        <p:spPr>
          <a:xfrm>
            <a:off x="4644008" y="1268760"/>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Computer Core</a:t>
            </a:r>
            <a:endParaRPr lang="en-GB" dirty="0">
              <a:solidFill>
                <a:schemeClr val="bg1">
                  <a:lumMod val="95000"/>
                </a:schemeClr>
              </a:solidFill>
              <a:latin typeface="Bebas Neue" pitchFamily="34" charset="0"/>
            </a:endParaRPr>
          </a:p>
        </p:txBody>
      </p:sp>
      <p:sp>
        <p:nvSpPr>
          <p:cNvPr id="61" name="TextBox 60"/>
          <p:cNvSpPr txBox="1"/>
          <p:nvPr/>
        </p:nvSpPr>
        <p:spPr>
          <a:xfrm>
            <a:off x="6948264" y="1268760"/>
            <a:ext cx="1800200"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Command Bridge</a:t>
            </a:r>
            <a:endParaRPr lang="en-GB" dirty="0">
              <a:solidFill>
                <a:schemeClr val="bg1">
                  <a:lumMod val="95000"/>
                </a:schemeClr>
              </a:solidFill>
              <a:latin typeface="Bebas Neue"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normAutofit fontScale="90000"/>
          </a:bodyPr>
          <a:lstStyle/>
          <a:p>
            <a:r>
              <a:rPr lang="en-GB" dirty="0" smtClean="0">
                <a:latin typeface="Nasalization Rg" pitchFamily="34" charset="0"/>
              </a:rPr>
              <a:t>Top-Down Orthographic Ship View:</a:t>
            </a:r>
            <a:endParaRPr lang="en-GB" dirty="0"/>
          </a:p>
        </p:txBody>
      </p:sp>
      <p:pic>
        <p:nvPicPr>
          <p:cNvPr id="19458" name="Picture 2" descr="C:\Users\Jordan\Desktop\DevelopmentScreenshots\Marked Territories.PNG"/>
          <p:cNvPicPr>
            <a:picLocks noChangeAspect="1" noChangeArrowheads="1"/>
          </p:cNvPicPr>
          <p:nvPr/>
        </p:nvPicPr>
        <p:blipFill>
          <a:blip r:embed="rId2" cstate="print"/>
          <a:srcRect/>
          <a:stretch>
            <a:fillRect/>
          </a:stretch>
        </p:blipFill>
        <p:spPr bwMode="auto">
          <a:xfrm>
            <a:off x="107504" y="1977008"/>
            <a:ext cx="8554251" cy="4880992"/>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21506" name="Picture 2"/>
          <p:cNvPicPr>
            <a:picLocks noChangeAspect="1" noChangeArrowheads="1"/>
          </p:cNvPicPr>
          <p:nvPr/>
        </p:nvPicPr>
        <p:blipFill>
          <a:blip r:embed="rId2" cstate="print"/>
          <a:srcRect r="10610"/>
          <a:stretch>
            <a:fillRect/>
          </a:stretch>
        </p:blipFill>
        <p:spPr bwMode="auto">
          <a:xfrm>
            <a:off x="323528" y="1628800"/>
            <a:ext cx="8532440" cy="4850221"/>
          </a:xfrm>
          <a:prstGeom prst="rect">
            <a:avLst/>
          </a:prstGeom>
          <a:ln>
            <a:noFill/>
          </a:ln>
          <a:effectLst>
            <a:outerShdw blurRad="292100" dist="139700" dir="2700000" algn="tl" rotWithShape="0">
              <a:srgbClr val="333333">
                <a:alpha val="65000"/>
              </a:srgbClr>
            </a:outerShdw>
          </a:effectLst>
        </p:spPr>
      </p:pic>
      <p:sp>
        <p:nvSpPr>
          <p:cNvPr id="7" name="Title 1"/>
          <p:cNvSpPr txBox="1">
            <a:spLocks/>
          </p:cNvSpPr>
          <p:nvPr/>
        </p:nvSpPr>
        <p:spPr>
          <a:xfrm>
            <a:off x="609600" y="307848"/>
            <a:ext cx="8229600" cy="1252728"/>
          </a:xfrm>
          <a:prstGeom prst="rect">
            <a:avLst/>
          </a:prstGeom>
        </p:spPr>
        <p:txBody>
          <a:bodyPr vert="horz" lIns="91440" rIns="45720" rtlCol="0" anchor="ctr">
            <a:normAutofit fontScale="97500"/>
            <a:scene3d>
              <a:camera prst="orthographicFront"/>
              <a:lightRig rig="threePt" dir="t">
                <a:rot lat="0" lon="0" rev="4800000"/>
              </a:lightRig>
            </a:scene3d>
            <a:sp3d prstMaterial="matte">
              <a:bevelT w="50800" h="1016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500" b="1" i="0" u="none" strike="noStrike" kern="1200" cap="none" spc="0" normalizeH="0" baseline="0" noProof="0" dirty="0" smtClean="0">
                <a:ln>
                  <a:noFill/>
                </a:ln>
                <a:solidFill>
                  <a:schemeClr val="accent1">
                    <a:satMod val="150000"/>
                  </a:schemeClr>
                </a:solidFill>
                <a:effectLst/>
                <a:uLnTx/>
                <a:uFillTx/>
                <a:latin typeface="Nasalization Rg" pitchFamily="34" charset="0"/>
                <a:ea typeface="+mj-ea"/>
                <a:cs typeface="+mj-cs"/>
              </a:rPr>
              <a:t>Perspective Ship View:</a:t>
            </a:r>
            <a:endParaRPr kumimoji="0" lang="en-GB" sz="45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899592" y="836712"/>
            <a:ext cx="5400600" cy="1656184"/>
          </a:xfrm>
          <a:prstGeom prst="rect">
            <a:avLst/>
          </a:prstGeom>
          <a:noFill/>
        </p:spPr>
      </p:pic>
      <p:pic>
        <p:nvPicPr>
          <p:cNvPr id="6" name="Picture 8" descr="C:\Users\Jordan\Desktop\Blank terminal.PNG"/>
          <p:cNvPicPr>
            <a:picLocks noChangeAspect="1" noChangeArrowheads="1"/>
          </p:cNvPicPr>
          <p:nvPr/>
        </p:nvPicPr>
        <p:blipFill>
          <a:blip r:embed="rId3" cstate="print"/>
          <a:srcRect r="54217"/>
          <a:stretch>
            <a:fillRect/>
          </a:stretch>
        </p:blipFill>
        <p:spPr bwMode="auto">
          <a:xfrm>
            <a:off x="-108520" y="836712"/>
            <a:ext cx="1008112" cy="1656184"/>
          </a:xfrm>
          <a:prstGeom prst="rect">
            <a:avLst/>
          </a:prstGeom>
          <a:noFill/>
        </p:spPr>
      </p:pic>
      <p:pic>
        <p:nvPicPr>
          <p:cNvPr id="10" name="Picture 8" descr="C:\Users\Jordan\Desktop\Blank terminal.PNG"/>
          <p:cNvPicPr>
            <a:picLocks noChangeAspect="1" noChangeArrowheads="1"/>
          </p:cNvPicPr>
          <p:nvPr/>
        </p:nvPicPr>
        <p:blipFill>
          <a:blip r:embed="rId3" cstate="print"/>
          <a:srcRect l="48672" r="-40238"/>
          <a:stretch>
            <a:fillRect/>
          </a:stretch>
        </p:blipFill>
        <p:spPr bwMode="auto">
          <a:xfrm>
            <a:off x="6300192" y="836712"/>
            <a:ext cx="2016224" cy="1656184"/>
          </a:xfrm>
          <a:prstGeom prst="rect">
            <a:avLst/>
          </a:prstGeom>
          <a:noFill/>
        </p:spPr>
      </p:pic>
      <p:sp>
        <p:nvSpPr>
          <p:cNvPr id="11" name="TextBox 10"/>
          <p:cNvSpPr txBox="1"/>
          <p:nvPr/>
        </p:nvSpPr>
        <p:spPr>
          <a:xfrm>
            <a:off x="467544" y="1268760"/>
            <a:ext cx="6552728" cy="1107996"/>
          </a:xfrm>
          <a:prstGeom prst="rect">
            <a:avLst/>
          </a:prstGeom>
          <a:noFill/>
        </p:spPr>
        <p:txBody>
          <a:bodyPr wrap="square" rtlCol="0">
            <a:spAutoFit/>
          </a:bodyPr>
          <a:lstStyle/>
          <a:p>
            <a:r>
              <a:rPr lang="en-GB" sz="2400" dirty="0" smtClean="0">
                <a:solidFill>
                  <a:schemeClr val="bg1">
                    <a:lumMod val="95000"/>
                  </a:schemeClr>
                </a:solidFill>
                <a:latin typeface="Bebas Neue" pitchFamily="34" charset="0"/>
              </a:rPr>
              <a:t>Players have a choice of three characters, each with their own unique set of weapons and play style.</a:t>
            </a:r>
            <a:endParaRPr lang="en-GB" sz="2400"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18434" name="Picture 2" descr="G:\Multiplayer Shooter\Multiplayer Shooter\Assets\Textures\Menu\Characters\GeddonMenuBlack.png"/>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flipH="1">
            <a:off x="107504" y="2420888"/>
            <a:ext cx="3380104" cy="4999216"/>
          </a:xfrm>
          <a:prstGeom prst="rect">
            <a:avLst/>
          </a:prstGeom>
          <a:noFill/>
        </p:spPr>
      </p:pic>
      <p:pic>
        <p:nvPicPr>
          <p:cNvPr id="18435" name="Picture 3" descr="G:\Multiplayer Shooter\Multiplayer Shooter\Assets\Textures\Menu\Characters\BorisMenuBlack.png"/>
          <p:cNvPicPr>
            <a:picLocks noChangeAspect="1" noChangeArrowheads="1"/>
          </p:cNvPicPr>
          <p:nvPr/>
        </p:nvPicPr>
        <p:blipFill>
          <a:blip r:embed="rId5" cstate="print">
            <a:clrChange>
              <a:clrFrom>
                <a:srgbClr val="000000"/>
              </a:clrFrom>
              <a:clrTo>
                <a:srgbClr val="000000">
                  <a:alpha val="0"/>
                </a:srgbClr>
              </a:clrTo>
            </a:clrChange>
          </a:blip>
          <a:srcRect/>
          <a:stretch>
            <a:fillRect/>
          </a:stretch>
        </p:blipFill>
        <p:spPr bwMode="auto">
          <a:xfrm>
            <a:off x="4860032" y="2060848"/>
            <a:ext cx="3456384" cy="5329996"/>
          </a:xfrm>
          <a:prstGeom prst="rect">
            <a:avLst/>
          </a:prstGeom>
          <a:noFill/>
        </p:spPr>
      </p:pic>
      <p:pic>
        <p:nvPicPr>
          <p:cNvPr id="18436" name="Picture 4" descr="C:\Users\Jordan\Desktop\DaveForward.PNG"/>
          <p:cNvPicPr>
            <a:picLocks noChangeAspect="1" noChangeArrowheads="1"/>
          </p:cNvPicPr>
          <p:nvPr/>
        </p:nvPicPr>
        <p:blipFill>
          <a:blip r:embed="rId6" cstate="print">
            <a:clrChange>
              <a:clrFrom>
                <a:srgbClr val="000000"/>
              </a:clrFrom>
              <a:clrTo>
                <a:srgbClr val="000000">
                  <a:alpha val="0"/>
                </a:srgbClr>
              </a:clrTo>
            </a:clrChange>
          </a:blip>
          <a:srcRect/>
          <a:stretch>
            <a:fillRect/>
          </a:stretch>
        </p:blipFill>
        <p:spPr bwMode="auto">
          <a:xfrm>
            <a:off x="1979712" y="2348880"/>
            <a:ext cx="4261954" cy="5256560"/>
          </a:xfrm>
          <a:prstGeom prst="rect">
            <a:avLst/>
          </a:prstGeom>
          <a:noFill/>
        </p:spPr>
      </p:pic>
      <p:sp>
        <p:nvSpPr>
          <p:cNvPr id="2" name="Title 1"/>
          <p:cNvSpPr>
            <a:spLocks noGrp="1"/>
          </p:cNvSpPr>
          <p:nvPr>
            <p:ph type="title"/>
          </p:nvPr>
        </p:nvSpPr>
        <p:spPr>
          <a:xfrm>
            <a:off x="467544" y="116632"/>
            <a:ext cx="8229600" cy="1252728"/>
          </a:xfrm>
        </p:spPr>
        <p:txBody>
          <a:bodyPr/>
          <a:lstStyle/>
          <a:p>
            <a:r>
              <a:rPr lang="en-GB" dirty="0" smtClean="0">
                <a:latin typeface="Nasalization Rg" pitchFamily="34" charset="0"/>
              </a:rPr>
              <a:t>Characters:</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a:xfrm>
            <a:off x="467544" y="116632"/>
            <a:ext cx="8229600" cy="1252728"/>
          </a:xfrm>
        </p:spPr>
        <p:txBody>
          <a:bodyPr/>
          <a:lstStyle/>
          <a:p>
            <a:r>
              <a:rPr lang="en-GB" dirty="0" smtClean="0">
                <a:latin typeface="Nasalization Rg" pitchFamily="34" charset="0"/>
              </a:rPr>
              <a:t>Capt Dave:</a:t>
            </a:r>
            <a:endParaRPr lang="en-GB" dirty="0"/>
          </a:p>
        </p:txBody>
      </p:sp>
      <p:pic>
        <p:nvPicPr>
          <p:cNvPr id="13" name="Picture 8" descr="C:\Users\Jordan\Desktop\Blank terminal.PNG"/>
          <p:cNvPicPr>
            <a:picLocks noChangeAspect="1" noChangeArrowheads="1"/>
          </p:cNvPicPr>
          <p:nvPr/>
        </p:nvPicPr>
        <p:blipFill>
          <a:blip r:embed="rId3" cstate="print"/>
          <a:srcRect l="34337" r="54217"/>
          <a:stretch>
            <a:fillRect/>
          </a:stretch>
        </p:blipFill>
        <p:spPr bwMode="auto">
          <a:xfrm>
            <a:off x="1475655" y="2636912"/>
            <a:ext cx="4104457" cy="4613556"/>
          </a:xfrm>
          <a:prstGeom prst="rect">
            <a:avLst/>
          </a:prstGeom>
          <a:noFill/>
        </p:spPr>
      </p:pic>
      <p:pic>
        <p:nvPicPr>
          <p:cNvPr id="14" name="Picture 8" descr="C:\Users\Jordan\Desktop\Blank terminal.PNG"/>
          <p:cNvPicPr>
            <a:picLocks noChangeAspect="1" noChangeArrowheads="1"/>
          </p:cNvPicPr>
          <p:nvPr/>
        </p:nvPicPr>
        <p:blipFill>
          <a:blip r:embed="rId3" cstate="print"/>
          <a:srcRect r="54217"/>
          <a:stretch>
            <a:fillRect/>
          </a:stretch>
        </p:blipFill>
        <p:spPr bwMode="auto">
          <a:xfrm>
            <a:off x="-252537" y="2636911"/>
            <a:ext cx="2112235" cy="4613557"/>
          </a:xfrm>
          <a:prstGeom prst="rect">
            <a:avLst/>
          </a:prstGeom>
          <a:noFill/>
        </p:spPr>
      </p:pic>
      <p:pic>
        <p:nvPicPr>
          <p:cNvPr id="15" name="Picture 8" descr="C:\Users\Jordan\Desktop\Blank terminal.PNG"/>
          <p:cNvPicPr>
            <a:picLocks noChangeAspect="1" noChangeArrowheads="1"/>
          </p:cNvPicPr>
          <p:nvPr/>
        </p:nvPicPr>
        <p:blipFill>
          <a:blip r:embed="rId3" cstate="print"/>
          <a:srcRect r="65663"/>
          <a:stretch>
            <a:fillRect/>
          </a:stretch>
        </p:blipFill>
        <p:spPr bwMode="auto">
          <a:xfrm flipH="1">
            <a:off x="5580112" y="2636912"/>
            <a:ext cx="1584176" cy="4613556"/>
          </a:xfrm>
          <a:prstGeom prst="rect">
            <a:avLst/>
          </a:prstGeom>
          <a:noFill/>
        </p:spPr>
      </p:pic>
      <p:pic>
        <p:nvPicPr>
          <p:cNvPr id="12" name="Dave Gameplay.wmv">
            <a:hlinkClick r:id="" action="ppaction://media"/>
          </p:cNvPr>
          <p:cNvPicPr>
            <a:picLocks noRot="1" noChangeAspect="1"/>
          </p:cNvPicPr>
          <p:nvPr>
            <a:videoFile r:link="rId1"/>
          </p:nvPr>
        </p:nvPicPr>
        <p:blipFill>
          <a:blip r:embed="rId4" cstate="print"/>
          <a:stretch>
            <a:fillRect/>
          </a:stretch>
        </p:blipFill>
        <p:spPr>
          <a:xfrm>
            <a:off x="611560" y="3501008"/>
            <a:ext cx="5523001" cy="3106688"/>
          </a:xfrm>
          <a:prstGeom prst="rect">
            <a:avLst/>
          </a:prstGeom>
          <a:effectLst>
            <a:softEdge rad="31750"/>
          </a:effectLst>
        </p:spPr>
      </p:pic>
      <p:pic>
        <p:nvPicPr>
          <p:cNvPr id="18436" name="Picture 4" descr="C:\Users\Jordan\Desktop\DaveForward.PNG"/>
          <p:cNvPicPr>
            <a:picLocks noChangeAspect="1" noChangeArrowheads="1"/>
          </p:cNvPicPr>
          <p:nvPr/>
        </p:nvPicPr>
        <p:blipFill>
          <a:blip r:embed="rId5" cstate="print">
            <a:clrChange>
              <a:clrFrom>
                <a:srgbClr val="000000"/>
              </a:clrFrom>
              <a:clrTo>
                <a:srgbClr val="000000">
                  <a:alpha val="0"/>
                </a:srgbClr>
              </a:clrTo>
            </a:clrChange>
          </a:blip>
          <a:srcRect/>
          <a:stretch>
            <a:fillRect/>
          </a:stretch>
        </p:blipFill>
        <p:spPr bwMode="auto">
          <a:xfrm>
            <a:off x="5796136" y="1844824"/>
            <a:ext cx="4261954" cy="5256560"/>
          </a:xfrm>
          <a:prstGeom prst="rect">
            <a:avLst/>
          </a:prstGeom>
          <a:noFill/>
        </p:spPr>
      </p:pic>
      <p:pic>
        <p:nvPicPr>
          <p:cNvPr id="16" name="Picture 8" descr="C:\Users\Jordan\Desktop\Blank terminal.PNG"/>
          <p:cNvPicPr>
            <a:picLocks noChangeAspect="1" noChangeArrowheads="1"/>
          </p:cNvPicPr>
          <p:nvPr/>
        </p:nvPicPr>
        <p:blipFill>
          <a:blip r:embed="rId3" cstate="print"/>
          <a:srcRect l="34337" r="54217"/>
          <a:stretch>
            <a:fillRect/>
          </a:stretch>
        </p:blipFill>
        <p:spPr bwMode="auto">
          <a:xfrm>
            <a:off x="827584" y="1052736"/>
            <a:ext cx="5400600" cy="1656184"/>
          </a:xfrm>
          <a:prstGeom prst="rect">
            <a:avLst/>
          </a:prstGeom>
          <a:noFill/>
        </p:spPr>
      </p:pic>
      <p:pic>
        <p:nvPicPr>
          <p:cNvPr id="17" name="Picture 8" descr="C:\Users\Jordan\Desktop\Blank terminal.PNG"/>
          <p:cNvPicPr>
            <a:picLocks noChangeAspect="1" noChangeArrowheads="1"/>
          </p:cNvPicPr>
          <p:nvPr/>
        </p:nvPicPr>
        <p:blipFill>
          <a:blip r:embed="rId6" cstate="print"/>
          <a:srcRect r="54217"/>
          <a:stretch>
            <a:fillRect/>
          </a:stretch>
        </p:blipFill>
        <p:spPr bwMode="auto">
          <a:xfrm>
            <a:off x="-180528" y="1052736"/>
            <a:ext cx="1008112" cy="1656184"/>
          </a:xfrm>
          <a:prstGeom prst="rect">
            <a:avLst/>
          </a:prstGeom>
          <a:noFill/>
        </p:spPr>
      </p:pic>
      <p:pic>
        <p:nvPicPr>
          <p:cNvPr id="18" name="Picture 8" descr="C:\Users\Jordan\Desktop\Blank terminal.PNG"/>
          <p:cNvPicPr>
            <a:picLocks noChangeAspect="1" noChangeArrowheads="1"/>
          </p:cNvPicPr>
          <p:nvPr/>
        </p:nvPicPr>
        <p:blipFill>
          <a:blip r:embed="rId6" cstate="print"/>
          <a:srcRect l="48672" r="-40238"/>
          <a:stretch>
            <a:fillRect/>
          </a:stretch>
        </p:blipFill>
        <p:spPr bwMode="auto">
          <a:xfrm>
            <a:off x="6228184" y="1052736"/>
            <a:ext cx="2016224" cy="1656184"/>
          </a:xfrm>
          <a:prstGeom prst="rect">
            <a:avLst/>
          </a:prstGeom>
          <a:noFill/>
        </p:spPr>
      </p:pic>
      <p:sp>
        <p:nvSpPr>
          <p:cNvPr id="19" name="TextBox 18"/>
          <p:cNvSpPr txBox="1"/>
          <p:nvPr/>
        </p:nvSpPr>
        <p:spPr>
          <a:xfrm>
            <a:off x="395536" y="1484784"/>
            <a:ext cx="6552728" cy="1107996"/>
          </a:xfrm>
          <a:prstGeom prst="rect">
            <a:avLst/>
          </a:prstGeom>
          <a:noFill/>
        </p:spPr>
        <p:txBody>
          <a:bodyPr wrap="square" rtlCol="0">
            <a:spAutoFit/>
          </a:bodyPr>
          <a:lstStyle/>
          <a:p>
            <a:r>
              <a:rPr lang="en-GB" sz="2400" dirty="0" smtClean="0">
                <a:solidFill>
                  <a:schemeClr val="bg1">
                    <a:lumMod val="95000"/>
                  </a:schemeClr>
                </a:solidFill>
                <a:latin typeface="Bebas Neue" pitchFamily="34" charset="0"/>
              </a:rPr>
              <a:t>Dave is the ‘Lightest’ character. He has the greatest movement speed, but also the least health.</a:t>
            </a:r>
            <a:endParaRPr lang="en-GB" sz="2400"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145" fill="hold"/>
                                        <p:tgtEl>
                                          <p:spTgt spid="12"/>
                                        </p:tgtEl>
                                      </p:cBhvr>
                                    </p:cmd>
                                  </p:childTnLst>
                                </p:cTn>
                              </p:par>
                              <p:par>
                                <p:cTn id="7" presetID="22" presetClass="entr" presetSubtype="8"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wipe(left)">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10" fill="hold" display="0">
                  <p:stCondLst>
                    <p:cond delay="indefinite"/>
                  </p:stCondLst>
                  <p:endCondLst>
                    <p:cond evt="onNext" delay="0">
                      <p:tgtEl>
                        <p:sldTgt/>
                      </p:tgtEl>
                    </p:cond>
                    <p:cond evt="onPrev" delay="0">
                      <p:tgtEl>
                        <p:sldTgt/>
                      </p:tgtEl>
                    </p:cond>
                  </p:endCondLst>
                </p:cTn>
                <p:tgtEl>
                  <p:spTgt spid="12"/>
                </p:tgtEl>
              </p:cMediaNode>
            </p:video>
            <p:seq concurrent="1" nextAc="seek">
              <p:cTn id="11" restart="whenNotActive" fill="hold" evtFilter="cancelBubble" nodeType="interactiveSeq">
                <p:stCondLst>
                  <p:cond evt="onClick" delay="0">
                    <p:tgtEl>
                      <p:spTgt spid="1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2"/>
                                        </p:tgtEl>
                                      </p:cBhvr>
                                    </p:cmd>
                                  </p:childTnLst>
                                </p:cTn>
                              </p:par>
                            </p:childTnLst>
                          </p:cTn>
                        </p:par>
                      </p:childTnLst>
                    </p:cTn>
                  </p:par>
                </p:childTnLst>
              </p:cTn>
              <p:nextCondLst>
                <p:cond evt="onClick" delay="0">
                  <p:tgtEl>
                    <p:spTgt spid="12"/>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a:xfrm>
            <a:off x="467544" y="116632"/>
            <a:ext cx="8229600" cy="1252728"/>
          </a:xfrm>
        </p:spPr>
        <p:txBody>
          <a:bodyPr/>
          <a:lstStyle/>
          <a:p>
            <a:r>
              <a:rPr lang="en-GB" dirty="0" smtClean="0">
                <a:latin typeface="Nasalization Rg" pitchFamily="34" charset="0"/>
              </a:rPr>
              <a:t>CDR Boris:</a:t>
            </a:r>
            <a:endParaRPr lang="en-GB" dirty="0"/>
          </a:p>
        </p:txBody>
      </p:sp>
      <p:pic>
        <p:nvPicPr>
          <p:cNvPr id="13" name="Picture 8" descr="C:\Users\Jordan\Desktop\Blank terminal.PNG"/>
          <p:cNvPicPr>
            <a:picLocks noChangeAspect="1" noChangeArrowheads="1"/>
          </p:cNvPicPr>
          <p:nvPr/>
        </p:nvPicPr>
        <p:blipFill>
          <a:blip r:embed="rId3" cstate="print"/>
          <a:srcRect l="34337" r="54217"/>
          <a:stretch>
            <a:fillRect/>
          </a:stretch>
        </p:blipFill>
        <p:spPr bwMode="auto">
          <a:xfrm>
            <a:off x="1475655" y="2636912"/>
            <a:ext cx="4104457" cy="4613556"/>
          </a:xfrm>
          <a:prstGeom prst="rect">
            <a:avLst/>
          </a:prstGeom>
          <a:noFill/>
        </p:spPr>
      </p:pic>
      <p:pic>
        <p:nvPicPr>
          <p:cNvPr id="14" name="Picture 8" descr="C:\Users\Jordan\Desktop\Blank terminal.PNG"/>
          <p:cNvPicPr>
            <a:picLocks noChangeAspect="1" noChangeArrowheads="1"/>
          </p:cNvPicPr>
          <p:nvPr/>
        </p:nvPicPr>
        <p:blipFill>
          <a:blip r:embed="rId3" cstate="print"/>
          <a:srcRect r="54217"/>
          <a:stretch>
            <a:fillRect/>
          </a:stretch>
        </p:blipFill>
        <p:spPr bwMode="auto">
          <a:xfrm>
            <a:off x="-252537" y="2636911"/>
            <a:ext cx="2112235" cy="4613557"/>
          </a:xfrm>
          <a:prstGeom prst="rect">
            <a:avLst/>
          </a:prstGeom>
          <a:noFill/>
        </p:spPr>
      </p:pic>
      <p:pic>
        <p:nvPicPr>
          <p:cNvPr id="15" name="Picture 8" descr="C:\Users\Jordan\Desktop\Blank terminal.PNG"/>
          <p:cNvPicPr>
            <a:picLocks noChangeAspect="1" noChangeArrowheads="1"/>
          </p:cNvPicPr>
          <p:nvPr/>
        </p:nvPicPr>
        <p:blipFill>
          <a:blip r:embed="rId3" cstate="print"/>
          <a:srcRect r="65663"/>
          <a:stretch>
            <a:fillRect/>
          </a:stretch>
        </p:blipFill>
        <p:spPr bwMode="auto">
          <a:xfrm flipH="1">
            <a:off x="5580112" y="2636912"/>
            <a:ext cx="1584176" cy="4613556"/>
          </a:xfrm>
          <a:prstGeom prst="rect">
            <a:avLst/>
          </a:prstGeom>
          <a:noFill/>
        </p:spPr>
      </p:pic>
      <p:pic>
        <p:nvPicPr>
          <p:cNvPr id="16" name="Picture 8" descr="C:\Users\Jordan\Desktop\Blank terminal.PNG"/>
          <p:cNvPicPr>
            <a:picLocks noChangeAspect="1" noChangeArrowheads="1"/>
          </p:cNvPicPr>
          <p:nvPr/>
        </p:nvPicPr>
        <p:blipFill>
          <a:blip r:embed="rId3" cstate="print"/>
          <a:srcRect l="34337" r="54217"/>
          <a:stretch>
            <a:fillRect/>
          </a:stretch>
        </p:blipFill>
        <p:spPr bwMode="auto">
          <a:xfrm>
            <a:off x="827584" y="1052736"/>
            <a:ext cx="5400600" cy="1656184"/>
          </a:xfrm>
          <a:prstGeom prst="rect">
            <a:avLst/>
          </a:prstGeom>
          <a:noFill/>
        </p:spPr>
      </p:pic>
      <p:pic>
        <p:nvPicPr>
          <p:cNvPr id="17" name="Picture 8" descr="C:\Users\Jordan\Desktop\Blank terminal.PNG"/>
          <p:cNvPicPr>
            <a:picLocks noChangeAspect="1" noChangeArrowheads="1"/>
          </p:cNvPicPr>
          <p:nvPr/>
        </p:nvPicPr>
        <p:blipFill>
          <a:blip r:embed="rId4" cstate="print"/>
          <a:srcRect r="54217"/>
          <a:stretch>
            <a:fillRect/>
          </a:stretch>
        </p:blipFill>
        <p:spPr bwMode="auto">
          <a:xfrm>
            <a:off x="-180528" y="1052736"/>
            <a:ext cx="1008112" cy="1656184"/>
          </a:xfrm>
          <a:prstGeom prst="rect">
            <a:avLst/>
          </a:prstGeom>
          <a:noFill/>
        </p:spPr>
      </p:pic>
      <p:pic>
        <p:nvPicPr>
          <p:cNvPr id="18" name="Picture 8" descr="C:\Users\Jordan\Desktop\Blank terminal.PNG"/>
          <p:cNvPicPr>
            <a:picLocks noChangeAspect="1" noChangeArrowheads="1"/>
          </p:cNvPicPr>
          <p:nvPr/>
        </p:nvPicPr>
        <p:blipFill>
          <a:blip r:embed="rId4" cstate="print"/>
          <a:srcRect l="48672" r="-40238"/>
          <a:stretch>
            <a:fillRect/>
          </a:stretch>
        </p:blipFill>
        <p:spPr bwMode="auto">
          <a:xfrm>
            <a:off x="6228184" y="1052736"/>
            <a:ext cx="2016224" cy="1656184"/>
          </a:xfrm>
          <a:prstGeom prst="rect">
            <a:avLst/>
          </a:prstGeom>
          <a:noFill/>
        </p:spPr>
      </p:pic>
      <p:sp>
        <p:nvSpPr>
          <p:cNvPr id="19" name="TextBox 18"/>
          <p:cNvSpPr txBox="1"/>
          <p:nvPr/>
        </p:nvSpPr>
        <p:spPr>
          <a:xfrm>
            <a:off x="395536" y="1412776"/>
            <a:ext cx="6552728" cy="1477328"/>
          </a:xfrm>
          <a:prstGeom prst="rect">
            <a:avLst/>
          </a:prstGeom>
          <a:noFill/>
        </p:spPr>
        <p:txBody>
          <a:bodyPr wrap="square" rtlCol="0">
            <a:spAutoFit/>
          </a:bodyPr>
          <a:lstStyle/>
          <a:p>
            <a:r>
              <a:rPr lang="en-GB" sz="2400" dirty="0" smtClean="0">
                <a:solidFill>
                  <a:schemeClr val="bg1">
                    <a:lumMod val="95000"/>
                  </a:schemeClr>
                </a:solidFill>
                <a:latin typeface="Bebas Neue" pitchFamily="34" charset="0"/>
              </a:rPr>
              <a:t>Conversely, Boris is the heaviest character in the game, offsetting a slow move speed with a large health pool and the ability to dish out suppressing fire.</a:t>
            </a:r>
            <a:endParaRPr lang="en-GB" sz="2400"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20" name="Picture 3" descr="G:\Multiplayer Shooter\Multiplayer Shooter\Assets\Textures\Menu\Characters\BorisMenuBlack.png"/>
          <p:cNvPicPr>
            <a:picLocks noChangeAspect="1" noChangeArrowheads="1"/>
          </p:cNvPicPr>
          <p:nvPr/>
        </p:nvPicPr>
        <p:blipFill>
          <a:blip r:embed="rId5" cstate="print">
            <a:clrChange>
              <a:clrFrom>
                <a:srgbClr val="000000"/>
              </a:clrFrom>
              <a:clrTo>
                <a:srgbClr val="000000">
                  <a:alpha val="0"/>
                </a:srgbClr>
              </a:clrTo>
            </a:clrChange>
          </a:blip>
          <a:srcRect/>
          <a:stretch>
            <a:fillRect/>
          </a:stretch>
        </p:blipFill>
        <p:spPr bwMode="auto">
          <a:xfrm flipH="1">
            <a:off x="5940152" y="2060848"/>
            <a:ext cx="3456384" cy="5329996"/>
          </a:xfrm>
          <a:prstGeom prst="rect">
            <a:avLst/>
          </a:prstGeom>
          <a:noFill/>
        </p:spPr>
      </p:pic>
      <p:pic>
        <p:nvPicPr>
          <p:cNvPr id="21" name="Boris Gameplay.wmv">
            <a:hlinkClick r:id="" action="ppaction://media"/>
          </p:cNvPr>
          <p:cNvPicPr>
            <a:picLocks noRot="1" noChangeAspect="1"/>
          </p:cNvPicPr>
          <p:nvPr>
            <a:videoFile r:link="rId1"/>
          </p:nvPr>
        </p:nvPicPr>
        <p:blipFill>
          <a:blip r:embed="rId6" cstate="print"/>
          <a:stretch>
            <a:fillRect/>
          </a:stretch>
        </p:blipFill>
        <p:spPr>
          <a:xfrm>
            <a:off x="611560" y="3501008"/>
            <a:ext cx="5523200" cy="3106800"/>
          </a:xfrm>
          <a:prstGeom prst="rect">
            <a:avLst/>
          </a:prstGeom>
          <a:effectLst>
            <a:softEdge rad="3175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6645"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endCondLst>
                    <p:cond evt="onNext" delay="0">
                      <p:tgtEl>
                        <p:sldTgt/>
                      </p:tgtEl>
                    </p:cond>
                    <p:cond evt="onPrev" delay="0">
                      <p:tgtEl>
                        <p:sldTgt/>
                      </p:tgtEl>
                    </p:cond>
                  </p:endCondLst>
                </p:cTn>
                <p:tgtEl>
                  <p:spTgt spid="21"/>
                </p:tgtEl>
              </p:cMediaNode>
            </p:video>
            <p:seq concurrent="1" nextAc="seek">
              <p:cTn id="12" restart="whenNotActive" fill="hold" evtFilter="cancelBubble" nodeType="interactiveSeq">
                <p:stCondLst>
                  <p:cond evt="onClick" delay="0">
                    <p:tgtEl>
                      <p:spTgt spid="2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1"/>
                                        </p:tgtEl>
                                      </p:cBhvr>
                                    </p:cmd>
                                  </p:childTnLst>
                                </p:cTn>
                              </p:par>
                            </p:childTnLst>
                          </p:cTn>
                        </p:par>
                      </p:childTnLst>
                    </p:cTn>
                  </p:par>
                </p:childTnLst>
              </p:cTn>
              <p:nextCondLst>
                <p:cond evt="onClick" delay="0">
                  <p:tgtEl>
                    <p:spTgt spid="21"/>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a:xfrm>
            <a:off x="467544" y="116632"/>
            <a:ext cx="8229600" cy="1252728"/>
          </a:xfrm>
        </p:spPr>
        <p:txBody>
          <a:bodyPr/>
          <a:lstStyle/>
          <a:p>
            <a:r>
              <a:rPr lang="en-GB" dirty="0" smtClean="0">
                <a:latin typeface="Nasalization Rg" pitchFamily="34" charset="0"/>
              </a:rPr>
              <a:t>LT </a:t>
            </a:r>
            <a:r>
              <a:rPr lang="en-GB" dirty="0" err="1" smtClean="0">
                <a:latin typeface="Nasalization Rg" pitchFamily="34" charset="0"/>
              </a:rPr>
              <a:t>Geddon</a:t>
            </a:r>
            <a:r>
              <a:rPr lang="en-GB" dirty="0" smtClean="0">
                <a:latin typeface="Nasalization Rg" pitchFamily="34" charset="0"/>
              </a:rPr>
              <a:t>:</a:t>
            </a:r>
            <a:endParaRPr lang="en-GB" dirty="0"/>
          </a:p>
        </p:txBody>
      </p:sp>
      <p:pic>
        <p:nvPicPr>
          <p:cNvPr id="13" name="Picture 8" descr="C:\Users\Jordan\Desktop\Blank terminal.PNG"/>
          <p:cNvPicPr>
            <a:picLocks noChangeAspect="1" noChangeArrowheads="1"/>
          </p:cNvPicPr>
          <p:nvPr/>
        </p:nvPicPr>
        <p:blipFill>
          <a:blip r:embed="rId3" cstate="print"/>
          <a:srcRect l="34337" r="54217"/>
          <a:stretch>
            <a:fillRect/>
          </a:stretch>
        </p:blipFill>
        <p:spPr bwMode="auto">
          <a:xfrm>
            <a:off x="1475655" y="2636912"/>
            <a:ext cx="4104457" cy="4613556"/>
          </a:xfrm>
          <a:prstGeom prst="rect">
            <a:avLst/>
          </a:prstGeom>
          <a:noFill/>
        </p:spPr>
      </p:pic>
      <p:pic>
        <p:nvPicPr>
          <p:cNvPr id="14" name="Picture 8" descr="C:\Users\Jordan\Desktop\Blank terminal.PNG"/>
          <p:cNvPicPr>
            <a:picLocks noChangeAspect="1" noChangeArrowheads="1"/>
          </p:cNvPicPr>
          <p:nvPr/>
        </p:nvPicPr>
        <p:blipFill>
          <a:blip r:embed="rId3" cstate="print"/>
          <a:srcRect r="54217"/>
          <a:stretch>
            <a:fillRect/>
          </a:stretch>
        </p:blipFill>
        <p:spPr bwMode="auto">
          <a:xfrm>
            <a:off x="-252537" y="2636911"/>
            <a:ext cx="2112235" cy="4613557"/>
          </a:xfrm>
          <a:prstGeom prst="rect">
            <a:avLst/>
          </a:prstGeom>
          <a:noFill/>
        </p:spPr>
      </p:pic>
      <p:pic>
        <p:nvPicPr>
          <p:cNvPr id="15" name="Picture 8" descr="C:\Users\Jordan\Desktop\Blank terminal.PNG"/>
          <p:cNvPicPr>
            <a:picLocks noChangeAspect="1" noChangeArrowheads="1"/>
          </p:cNvPicPr>
          <p:nvPr/>
        </p:nvPicPr>
        <p:blipFill>
          <a:blip r:embed="rId3" cstate="print"/>
          <a:srcRect r="65663"/>
          <a:stretch>
            <a:fillRect/>
          </a:stretch>
        </p:blipFill>
        <p:spPr bwMode="auto">
          <a:xfrm flipH="1">
            <a:off x="5580112" y="2636912"/>
            <a:ext cx="1584176" cy="4613556"/>
          </a:xfrm>
          <a:prstGeom prst="rect">
            <a:avLst/>
          </a:prstGeom>
          <a:noFill/>
        </p:spPr>
      </p:pic>
      <p:pic>
        <p:nvPicPr>
          <p:cNvPr id="16" name="Picture 8" descr="C:\Users\Jordan\Desktop\Blank terminal.PNG"/>
          <p:cNvPicPr>
            <a:picLocks noChangeAspect="1" noChangeArrowheads="1"/>
          </p:cNvPicPr>
          <p:nvPr/>
        </p:nvPicPr>
        <p:blipFill>
          <a:blip r:embed="rId3" cstate="print"/>
          <a:srcRect l="34337" r="54217"/>
          <a:stretch>
            <a:fillRect/>
          </a:stretch>
        </p:blipFill>
        <p:spPr bwMode="auto">
          <a:xfrm>
            <a:off x="827584" y="1052736"/>
            <a:ext cx="5400600" cy="1656184"/>
          </a:xfrm>
          <a:prstGeom prst="rect">
            <a:avLst/>
          </a:prstGeom>
          <a:noFill/>
        </p:spPr>
      </p:pic>
      <p:pic>
        <p:nvPicPr>
          <p:cNvPr id="17" name="Picture 8" descr="C:\Users\Jordan\Desktop\Blank terminal.PNG"/>
          <p:cNvPicPr>
            <a:picLocks noChangeAspect="1" noChangeArrowheads="1"/>
          </p:cNvPicPr>
          <p:nvPr/>
        </p:nvPicPr>
        <p:blipFill>
          <a:blip r:embed="rId4" cstate="print"/>
          <a:srcRect r="54217"/>
          <a:stretch>
            <a:fillRect/>
          </a:stretch>
        </p:blipFill>
        <p:spPr bwMode="auto">
          <a:xfrm>
            <a:off x="-180528" y="1052736"/>
            <a:ext cx="1008112" cy="1656184"/>
          </a:xfrm>
          <a:prstGeom prst="rect">
            <a:avLst/>
          </a:prstGeom>
          <a:noFill/>
        </p:spPr>
      </p:pic>
      <p:pic>
        <p:nvPicPr>
          <p:cNvPr id="18" name="Picture 8" descr="C:\Users\Jordan\Desktop\Blank terminal.PNG"/>
          <p:cNvPicPr>
            <a:picLocks noChangeAspect="1" noChangeArrowheads="1"/>
          </p:cNvPicPr>
          <p:nvPr/>
        </p:nvPicPr>
        <p:blipFill>
          <a:blip r:embed="rId4" cstate="print"/>
          <a:srcRect l="48672" r="-40238"/>
          <a:stretch>
            <a:fillRect/>
          </a:stretch>
        </p:blipFill>
        <p:spPr bwMode="auto">
          <a:xfrm>
            <a:off x="6228184" y="1052736"/>
            <a:ext cx="2016224" cy="1656184"/>
          </a:xfrm>
          <a:prstGeom prst="rect">
            <a:avLst/>
          </a:prstGeom>
          <a:noFill/>
        </p:spPr>
      </p:pic>
      <p:sp>
        <p:nvSpPr>
          <p:cNvPr id="19" name="TextBox 18"/>
          <p:cNvSpPr txBox="1"/>
          <p:nvPr/>
        </p:nvSpPr>
        <p:spPr>
          <a:xfrm>
            <a:off x="395536" y="1412776"/>
            <a:ext cx="6552728" cy="1477328"/>
          </a:xfrm>
          <a:prstGeom prst="rect">
            <a:avLst/>
          </a:prstGeom>
          <a:noFill/>
        </p:spPr>
        <p:txBody>
          <a:bodyPr wrap="square" rtlCol="0">
            <a:spAutoFit/>
          </a:bodyPr>
          <a:lstStyle/>
          <a:p>
            <a:r>
              <a:rPr lang="en-GB" sz="2400" dirty="0" err="1" smtClean="0">
                <a:solidFill>
                  <a:schemeClr val="bg1">
                    <a:lumMod val="95000"/>
                  </a:schemeClr>
                </a:solidFill>
                <a:latin typeface="Bebas Neue" pitchFamily="34" charset="0"/>
              </a:rPr>
              <a:t>Geddon</a:t>
            </a:r>
            <a:r>
              <a:rPr lang="en-GB" sz="2400" dirty="0" smtClean="0">
                <a:solidFill>
                  <a:schemeClr val="bg1">
                    <a:lumMod val="95000"/>
                  </a:schemeClr>
                </a:solidFill>
                <a:latin typeface="Bebas Neue" pitchFamily="34" charset="0"/>
              </a:rPr>
              <a:t> can be seen as the middle ground between the two other characters. He wields an explosive rocket rifle which can blow enemies (or himself) away from the blast.</a:t>
            </a:r>
            <a:endParaRPr lang="en-GB" sz="2400"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22" name="Picture 2" descr="G:\Multiplayer Shooter\Multiplayer Shooter\Assets\Textures\Menu\Characters\GeddonMenuBlack.png"/>
          <p:cNvPicPr>
            <a:picLocks noChangeAspect="1" noChangeArrowheads="1"/>
          </p:cNvPicPr>
          <p:nvPr/>
        </p:nvPicPr>
        <p:blipFill>
          <a:blip r:embed="rId5" cstate="print">
            <a:clrChange>
              <a:clrFrom>
                <a:srgbClr val="000000"/>
              </a:clrFrom>
              <a:clrTo>
                <a:srgbClr val="000000">
                  <a:alpha val="0"/>
                </a:srgbClr>
              </a:clrTo>
            </a:clrChange>
          </a:blip>
          <a:srcRect/>
          <a:stretch>
            <a:fillRect/>
          </a:stretch>
        </p:blipFill>
        <p:spPr bwMode="auto">
          <a:xfrm flipH="1">
            <a:off x="6084168" y="2132856"/>
            <a:ext cx="3380104" cy="4999216"/>
          </a:xfrm>
          <a:prstGeom prst="rect">
            <a:avLst/>
          </a:prstGeom>
          <a:noFill/>
        </p:spPr>
      </p:pic>
      <p:pic>
        <p:nvPicPr>
          <p:cNvPr id="23" name="Geddon Gameplay.wmv">
            <a:hlinkClick r:id="" action="ppaction://media"/>
          </p:cNvPr>
          <p:cNvPicPr>
            <a:picLocks noRot="1" noChangeAspect="1"/>
          </p:cNvPicPr>
          <p:nvPr>
            <a:videoFile r:link="rId1"/>
          </p:nvPr>
        </p:nvPicPr>
        <p:blipFill>
          <a:blip r:embed="rId6" cstate="print"/>
          <a:stretch>
            <a:fillRect/>
          </a:stretch>
        </p:blipFill>
        <p:spPr>
          <a:xfrm>
            <a:off x="683568" y="3429000"/>
            <a:ext cx="5523200" cy="3106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34495"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endCondLst>
                    <p:cond evt="onNext" delay="0">
                      <p:tgtEl>
                        <p:sldTgt/>
                      </p:tgtEl>
                    </p:cond>
                    <p:cond evt="onPrev" delay="0">
                      <p:tgtEl>
                        <p:sldTgt/>
                      </p:tgtEl>
                    </p:cond>
                  </p:endCondLst>
                </p:cTn>
                <p:tgtEl>
                  <p:spTgt spid="23"/>
                </p:tgtEl>
              </p:cMediaNode>
            </p:video>
            <p:seq concurrent="1" nextAc="seek">
              <p:cTn id="12" restart="whenNotActive" fill="hold" evtFilter="cancelBubble" nodeType="interactiveSeq">
                <p:stCondLst>
                  <p:cond evt="onClick" delay="0">
                    <p:tgtEl>
                      <p:spTgt spid="2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3"/>
                                        </p:tgtEl>
                                      </p:cBhvr>
                                    </p:cmd>
                                  </p:childTnLst>
                                </p:cTn>
                              </p:par>
                            </p:childTnLst>
                          </p:cTn>
                        </p:par>
                      </p:childTnLst>
                    </p:cTn>
                  </p:par>
                </p:childTnLst>
              </p:cTn>
              <p:nextCondLst>
                <p:cond evt="onClick" delay="0">
                  <p:tgtEl>
                    <p:spTgt spid="23"/>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 name="TextBox 4"/>
          <p:cNvSpPr txBox="1"/>
          <p:nvPr/>
        </p:nvSpPr>
        <p:spPr>
          <a:xfrm>
            <a:off x="611560" y="2564904"/>
            <a:ext cx="8064896" cy="1477328"/>
          </a:xfrm>
          <a:prstGeom prst="rect">
            <a:avLst/>
          </a:prstGeom>
          <a:noFill/>
        </p:spPr>
        <p:txBody>
          <a:bodyPr wrap="square" rtlCol="0">
            <a:spAutoFit/>
          </a:bodyPr>
          <a:lstStyle/>
          <a:p>
            <a:pPr algn="ctr"/>
            <a:r>
              <a:rPr lang="en-GB" sz="6600" b="1" dirty="0" smtClean="0">
                <a:solidFill>
                  <a:schemeClr val="bg1">
                    <a:lumMod val="95000"/>
                  </a:schemeClr>
                </a:solidFill>
                <a:latin typeface="Trench" pitchFamily="2" charset="0"/>
              </a:rPr>
              <a:t>Section 2:</a:t>
            </a:r>
          </a:p>
          <a:p>
            <a:pPr algn="ctr"/>
            <a:r>
              <a:rPr lang="en-GB" sz="2400" dirty="0" smtClean="0">
                <a:solidFill>
                  <a:schemeClr val="bg1">
                    <a:lumMod val="95000"/>
                  </a:schemeClr>
                </a:solidFill>
                <a:latin typeface="Trench" pitchFamily="2" charset="0"/>
              </a:rPr>
              <a:t>Research</a:t>
            </a:r>
            <a:endParaRPr lang="en-GB" sz="2400" dirty="0">
              <a:solidFill>
                <a:schemeClr val="bg1">
                  <a:lumMod val="95000"/>
                </a:schemeClr>
              </a:solidFill>
              <a:latin typeface="Trench" pitchFamily="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pace Quest 2099 Intro V2.wmv">
            <a:hlinkClick r:id="" action="ppaction://media"/>
          </p:cNvPr>
          <p:cNvPicPr>
            <a:picLocks noRot="1" noChangeAspect="1"/>
          </p:cNvPicPr>
          <p:nvPr>
            <a:videoFile r:link="rId1"/>
          </p:nvPr>
        </p:nvPicPr>
        <p:blipFill>
          <a:blip r:embed="rId3" cstate="print"/>
          <a:stretch>
            <a:fillRect/>
          </a:stretch>
        </p:blipFill>
        <p:spPr>
          <a:xfrm>
            <a:off x="0" y="908720"/>
            <a:ext cx="9164510" cy="5155037"/>
          </a:xfrm>
          <a:prstGeom prst="rect">
            <a:avLst/>
          </a:prstGeom>
        </p:spPr>
      </p:pic>
      <p:sp>
        <p:nvSpPr>
          <p:cNvPr id="7" name="Rectangle 6"/>
          <p:cNvSpPr/>
          <p:nvPr/>
        </p:nvSpPr>
        <p:spPr>
          <a:xfrm>
            <a:off x="0" y="6021288"/>
            <a:ext cx="9144000" cy="1008112"/>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cSld>
  <p:clrMapOvr>
    <a:masterClrMapping/>
  </p:clrMapOvr>
  <p:transition advClick="0" advTm="67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7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Research Overview:</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547664" y="2132856"/>
            <a:ext cx="1512168" cy="3774728"/>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180528" y="2132856"/>
            <a:ext cx="1728192" cy="3774728"/>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3059832" y="2132856"/>
            <a:ext cx="1296144" cy="3774728"/>
          </a:xfrm>
          <a:prstGeom prst="rect">
            <a:avLst/>
          </a:prstGeom>
          <a:noFill/>
        </p:spPr>
      </p:pic>
      <p:sp>
        <p:nvSpPr>
          <p:cNvPr id="11" name="TextBox 10"/>
          <p:cNvSpPr txBox="1"/>
          <p:nvPr/>
        </p:nvSpPr>
        <p:spPr>
          <a:xfrm>
            <a:off x="575048" y="2924944"/>
            <a:ext cx="3204864" cy="286232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Throughout the project, both primary and secondary research was carried out.</a:t>
            </a:r>
          </a:p>
          <a:p>
            <a:endParaRPr lang="en-GB" dirty="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The project began with a large amount of preliminary secondary research, supplemented by play-tests throughout development.</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1026" name="Picture 2" descr="G:\Multiplayer Shooter\Multiplayer Shooter\Assets\Textures\ScienceLogo.png"/>
          <p:cNvPicPr>
            <a:picLocks noChangeAspect="1" noChangeArrowheads="1"/>
          </p:cNvPicPr>
          <p:nvPr/>
        </p:nvPicPr>
        <p:blipFill>
          <a:blip r:embed="rId3" cstate="print">
            <a:duotone>
              <a:prstClr val="black"/>
              <a:srgbClr val="0070C0">
                <a:tint val="45000"/>
                <a:satMod val="400000"/>
              </a:srgbClr>
            </a:duotone>
            <a:lum contrast="40000"/>
          </a:blip>
          <a:srcRect/>
          <a:stretch>
            <a:fillRect/>
          </a:stretch>
        </p:blipFill>
        <p:spPr bwMode="auto">
          <a:xfrm>
            <a:off x="5076056" y="2132856"/>
            <a:ext cx="3512319" cy="35067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wipe(left)">
                                      <p:cBhvr>
                                        <p:cTn id="1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Secondary Research:</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547664" y="2132856"/>
            <a:ext cx="1512168" cy="3774728"/>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180528" y="2132856"/>
            <a:ext cx="1728192" cy="3774728"/>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3059832" y="2132856"/>
            <a:ext cx="1296144" cy="3774728"/>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10" name="Picture 8" descr="C:\Users\Jordan\Desktop\Blank terminal.PNG"/>
          <p:cNvPicPr>
            <a:picLocks noChangeAspect="1" noChangeArrowheads="1"/>
          </p:cNvPicPr>
          <p:nvPr/>
        </p:nvPicPr>
        <p:blipFill>
          <a:blip r:embed="rId2" cstate="print"/>
          <a:srcRect l="34337" r="54217"/>
          <a:stretch>
            <a:fillRect/>
          </a:stretch>
        </p:blipFill>
        <p:spPr bwMode="auto">
          <a:xfrm>
            <a:off x="5940152" y="2132856"/>
            <a:ext cx="1512168" cy="3774728"/>
          </a:xfrm>
          <a:prstGeom prst="rect">
            <a:avLst/>
          </a:prstGeom>
          <a:noFill/>
        </p:spPr>
      </p:pic>
      <p:pic>
        <p:nvPicPr>
          <p:cNvPr id="12" name="Picture 8" descr="C:\Users\Jordan\Desktop\Blank terminal.PNG"/>
          <p:cNvPicPr>
            <a:picLocks noChangeAspect="1" noChangeArrowheads="1"/>
          </p:cNvPicPr>
          <p:nvPr/>
        </p:nvPicPr>
        <p:blipFill>
          <a:blip r:embed="rId2" cstate="print"/>
          <a:srcRect r="54217"/>
          <a:stretch>
            <a:fillRect/>
          </a:stretch>
        </p:blipFill>
        <p:spPr bwMode="auto">
          <a:xfrm>
            <a:off x="4211960" y="2132856"/>
            <a:ext cx="1728192" cy="3774728"/>
          </a:xfrm>
          <a:prstGeom prst="rect">
            <a:avLst/>
          </a:prstGeom>
          <a:noFill/>
        </p:spPr>
      </p:pic>
      <p:pic>
        <p:nvPicPr>
          <p:cNvPr id="14" name="Picture 8" descr="C:\Users\Jordan\Desktop\Blank terminal.PNG"/>
          <p:cNvPicPr>
            <a:picLocks noChangeAspect="1" noChangeArrowheads="1"/>
          </p:cNvPicPr>
          <p:nvPr/>
        </p:nvPicPr>
        <p:blipFill>
          <a:blip r:embed="rId2" cstate="print"/>
          <a:srcRect r="65663"/>
          <a:stretch>
            <a:fillRect/>
          </a:stretch>
        </p:blipFill>
        <p:spPr bwMode="auto">
          <a:xfrm flipH="1">
            <a:off x="7452320" y="2132856"/>
            <a:ext cx="1296144" cy="3774728"/>
          </a:xfrm>
          <a:prstGeom prst="rect">
            <a:avLst/>
          </a:prstGeom>
          <a:noFill/>
        </p:spPr>
      </p:pic>
      <p:sp>
        <p:nvSpPr>
          <p:cNvPr id="15" name="TextBox 14"/>
          <p:cNvSpPr txBox="1"/>
          <p:nvPr/>
        </p:nvSpPr>
        <p:spPr>
          <a:xfrm>
            <a:off x="4932040" y="2780928"/>
            <a:ext cx="3204864" cy="3416320"/>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Firstly, I  found an introductory video series created by Martin </a:t>
            </a:r>
            <a:r>
              <a:rPr lang="en-GB" dirty="0" err="1" smtClean="0">
                <a:solidFill>
                  <a:schemeClr val="bg1">
                    <a:lumMod val="95000"/>
                  </a:schemeClr>
                </a:solidFill>
                <a:latin typeface="Bebas Neue" pitchFamily="34" charset="0"/>
              </a:rPr>
              <a:t>Glaude</a:t>
            </a:r>
            <a:r>
              <a:rPr lang="en-GB" dirty="0" smtClean="0">
                <a:solidFill>
                  <a:schemeClr val="bg1">
                    <a:lumMod val="95000"/>
                  </a:schemeClr>
                </a:solidFill>
                <a:latin typeface="Bebas Neue" pitchFamily="34" charset="0"/>
              </a:rPr>
              <a:t>. </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The series covered the basics of multiplayer games in the Unity Engine.</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Consequently, I discovered a powerful unity backend networking development kit – Photon. </a:t>
            </a: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467544" y="2852936"/>
            <a:ext cx="3204864" cy="286232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The first areas of research covered network design and topology as well as level design theory.</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 </a:t>
            </a:r>
          </a:p>
          <a:p>
            <a:r>
              <a:rPr lang="en-GB" dirty="0" smtClean="0">
                <a:solidFill>
                  <a:schemeClr val="bg1">
                    <a:lumMod val="95000"/>
                  </a:schemeClr>
                </a:solidFill>
                <a:latin typeface="Bebas Neue" pitchFamily="34" charset="0"/>
              </a:rPr>
              <a:t>This allowed me to begin to formulate technical and creative ideas before starting production.</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Primary Research:</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547664" y="2132856"/>
            <a:ext cx="1512168" cy="3774728"/>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180528" y="2132856"/>
            <a:ext cx="1728192" cy="3774728"/>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3059832" y="2132856"/>
            <a:ext cx="1296144" cy="3774728"/>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467544" y="2852936"/>
            <a:ext cx="3204864" cy="3139321"/>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Primary research took place throughout the development of the game.</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After a substantial Update, I would hold a </a:t>
            </a:r>
            <a:r>
              <a:rPr lang="en-GB" dirty="0" err="1" smtClean="0">
                <a:solidFill>
                  <a:schemeClr val="bg1">
                    <a:lumMod val="95000"/>
                  </a:schemeClr>
                </a:solidFill>
                <a:latin typeface="Bebas Neue" pitchFamily="34" charset="0"/>
              </a:rPr>
              <a:t>playtest</a:t>
            </a:r>
            <a:r>
              <a:rPr lang="en-GB" dirty="0" smtClean="0">
                <a:solidFill>
                  <a:schemeClr val="bg1">
                    <a:lumMod val="95000"/>
                  </a:schemeClr>
                </a:solidFill>
                <a:latin typeface="Bebas Neue" pitchFamily="34" charset="0"/>
              </a:rPr>
              <a:t> of the current build with a focus group.</a:t>
            </a: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4099" name="Picture 3"/>
          <p:cNvPicPr>
            <a:picLocks noChangeAspect="1" noChangeArrowheads="1"/>
          </p:cNvPicPr>
          <p:nvPr/>
        </p:nvPicPr>
        <p:blipFill>
          <a:blip r:embed="rId3" cstate="print"/>
          <a:srcRect/>
          <a:stretch>
            <a:fillRect/>
          </a:stretch>
        </p:blipFill>
        <p:spPr bwMode="auto">
          <a:xfrm>
            <a:off x="4572000" y="1412776"/>
            <a:ext cx="3888432" cy="5605459"/>
          </a:xfrm>
          <a:prstGeom prst="rect">
            <a:avLst/>
          </a:prstGeom>
          <a:noFill/>
          <a:ln w="9525">
            <a:noFill/>
            <a:miter lim="800000"/>
            <a:headEnd/>
            <a:tailEnd/>
          </a:ln>
          <a:effectLst>
            <a:reflection blurRad="6350" stA="52000" endA="300" endPos="35000" dir="5400000" sy="-100000" algn="bl" rotWithShape="0"/>
            <a:softEdge rad="31750"/>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Primary Research:</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547664" y="2132856"/>
            <a:ext cx="1512168" cy="3774728"/>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180528" y="2132856"/>
            <a:ext cx="1728192" cy="3774728"/>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3059832" y="2132856"/>
            <a:ext cx="1296144" cy="3774728"/>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5" name="TextBox 14"/>
          <p:cNvSpPr txBox="1"/>
          <p:nvPr/>
        </p:nvSpPr>
        <p:spPr>
          <a:xfrm>
            <a:off x="395536" y="2852936"/>
            <a:ext cx="3204864" cy="2308324"/>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I would record the opinions of the focus group for compilation into testing reports.</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Constructive feedback was followed, and solutions to problems were realised after each test. </a:t>
            </a:r>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5123" name="Picture 3"/>
          <p:cNvPicPr>
            <a:picLocks noChangeAspect="1" noChangeArrowheads="1"/>
          </p:cNvPicPr>
          <p:nvPr/>
        </p:nvPicPr>
        <p:blipFill>
          <a:blip r:embed="rId3" cstate="print"/>
          <a:srcRect/>
          <a:stretch>
            <a:fillRect/>
          </a:stretch>
        </p:blipFill>
        <p:spPr bwMode="auto">
          <a:xfrm>
            <a:off x="4211960" y="2276872"/>
            <a:ext cx="4680520" cy="34153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 name="Title 1"/>
          <p:cNvSpPr txBox="1">
            <a:spLocks/>
          </p:cNvSpPr>
          <p:nvPr/>
        </p:nvSpPr>
        <p:spPr>
          <a:xfrm>
            <a:off x="609600" y="307848"/>
            <a:ext cx="8229600" cy="1252728"/>
          </a:xfrm>
          <a:prstGeom prst="rect">
            <a:avLst/>
          </a:prstGeom>
        </p:spPr>
        <p:txBody>
          <a:bodyPr vert="horz" lIns="91440" rIns="45720" rtlCol="0" anchor="ctr">
            <a:normAutofit fontScale="92500"/>
            <a:scene3d>
              <a:camera prst="orthographicFront"/>
              <a:lightRig rig="threePt" dir="t">
                <a:rot lat="0" lon="0" rev="4800000"/>
              </a:lightRig>
            </a:scene3d>
            <a:sp3d prstMaterial="matte">
              <a:bevelT w="50800" h="1016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500" b="1" i="0" u="none" strike="noStrike" kern="1200" cap="none" spc="0" normalizeH="0" baseline="0" noProof="0" dirty="0" smtClean="0">
                <a:ln>
                  <a:noFill/>
                </a:ln>
                <a:solidFill>
                  <a:schemeClr val="accent1">
                    <a:satMod val="150000"/>
                  </a:schemeClr>
                </a:solidFill>
                <a:effectLst/>
                <a:uLnTx/>
                <a:uFillTx/>
                <a:latin typeface="Nasalization Rg" pitchFamily="34" charset="0"/>
                <a:ea typeface="+mj-ea"/>
                <a:cs typeface="+mj-cs"/>
              </a:rPr>
              <a:t>Primary Research in Action:</a:t>
            </a:r>
            <a:endParaRPr kumimoji="0" lang="en-GB" sz="45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pic>
        <p:nvPicPr>
          <p:cNvPr id="10" name="Picture 8" descr="C:\Users\Jordan\Desktop\Blank terminal.PNG"/>
          <p:cNvPicPr>
            <a:picLocks noChangeAspect="1" noChangeArrowheads="1"/>
          </p:cNvPicPr>
          <p:nvPr/>
        </p:nvPicPr>
        <p:blipFill>
          <a:blip r:embed="rId2" cstate="print"/>
          <a:srcRect l="34337" r="54217"/>
          <a:stretch>
            <a:fillRect/>
          </a:stretch>
        </p:blipFill>
        <p:spPr bwMode="auto">
          <a:xfrm>
            <a:off x="2699792" y="1844824"/>
            <a:ext cx="4104457" cy="4613556"/>
          </a:xfrm>
          <a:prstGeom prst="rect">
            <a:avLst/>
          </a:prstGeom>
          <a:noFill/>
        </p:spPr>
      </p:pic>
      <p:pic>
        <p:nvPicPr>
          <p:cNvPr id="11" name="Picture 8" descr="C:\Users\Jordan\Desktop\Blank terminal.PNG"/>
          <p:cNvPicPr>
            <a:picLocks noChangeAspect="1" noChangeArrowheads="1"/>
          </p:cNvPicPr>
          <p:nvPr/>
        </p:nvPicPr>
        <p:blipFill>
          <a:blip r:embed="rId2" cstate="print"/>
          <a:srcRect r="54217"/>
          <a:stretch>
            <a:fillRect/>
          </a:stretch>
        </p:blipFill>
        <p:spPr bwMode="auto">
          <a:xfrm>
            <a:off x="827584" y="1844824"/>
            <a:ext cx="2112235" cy="4613557"/>
          </a:xfrm>
          <a:prstGeom prst="rect">
            <a:avLst/>
          </a:prstGeom>
          <a:noFill/>
        </p:spPr>
      </p:pic>
      <p:pic>
        <p:nvPicPr>
          <p:cNvPr id="12" name="Picture 8" descr="C:\Users\Jordan\Desktop\Blank terminal.PNG"/>
          <p:cNvPicPr>
            <a:picLocks noChangeAspect="1" noChangeArrowheads="1"/>
          </p:cNvPicPr>
          <p:nvPr/>
        </p:nvPicPr>
        <p:blipFill>
          <a:blip r:embed="rId2" cstate="print"/>
          <a:srcRect r="65663"/>
          <a:stretch>
            <a:fillRect/>
          </a:stretch>
        </p:blipFill>
        <p:spPr bwMode="auto">
          <a:xfrm flipH="1">
            <a:off x="6660233" y="1844825"/>
            <a:ext cx="1584176" cy="4613556"/>
          </a:xfrm>
          <a:prstGeom prst="rect">
            <a:avLst/>
          </a:prstGeom>
          <a:noFill/>
        </p:spPr>
      </p:pic>
      <p:pic>
        <p:nvPicPr>
          <p:cNvPr id="2050" name="Picture 2" descr="C:\Users\Jordan\Desktop\DevelopmentScreenshots\Arrows.png"/>
          <p:cNvPicPr>
            <a:picLocks noChangeAspect="1" noChangeArrowheads="1"/>
          </p:cNvPicPr>
          <p:nvPr/>
        </p:nvPicPr>
        <p:blipFill>
          <a:blip r:embed="rId3" cstate="print"/>
          <a:srcRect/>
          <a:stretch>
            <a:fillRect/>
          </a:stretch>
        </p:blipFill>
        <p:spPr bwMode="auto">
          <a:xfrm>
            <a:off x="1691680" y="2693758"/>
            <a:ext cx="5760640" cy="3183556"/>
          </a:xfrm>
          <a:prstGeom prst="rect">
            <a:avLst/>
          </a:prstGeom>
          <a:noFill/>
          <a:effectLst>
            <a:softEdge rad="31750"/>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 name="Title 1"/>
          <p:cNvSpPr txBox="1">
            <a:spLocks/>
          </p:cNvSpPr>
          <p:nvPr/>
        </p:nvSpPr>
        <p:spPr>
          <a:xfrm>
            <a:off x="609600" y="307848"/>
            <a:ext cx="8229600" cy="1252728"/>
          </a:xfrm>
          <a:prstGeom prst="rect">
            <a:avLst/>
          </a:prstGeom>
        </p:spPr>
        <p:txBody>
          <a:bodyPr vert="horz" lIns="91440" rIns="45720" rtlCol="0" anchor="ctr">
            <a:normAutofit fontScale="92500"/>
            <a:scene3d>
              <a:camera prst="orthographicFront"/>
              <a:lightRig rig="threePt" dir="t">
                <a:rot lat="0" lon="0" rev="4800000"/>
              </a:lightRig>
            </a:scene3d>
            <a:sp3d prstMaterial="matte">
              <a:bevelT w="50800" h="1016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500" b="1" i="0" u="none" strike="noStrike" kern="1200" cap="none" spc="0" normalizeH="0" baseline="0" noProof="0" dirty="0" smtClean="0">
                <a:ln>
                  <a:noFill/>
                </a:ln>
                <a:solidFill>
                  <a:schemeClr val="accent1">
                    <a:satMod val="150000"/>
                  </a:schemeClr>
                </a:solidFill>
                <a:effectLst/>
                <a:uLnTx/>
                <a:uFillTx/>
                <a:latin typeface="Nasalization Rg" pitchFamily="34" charset="0"/>
                <a:ea typeface="+mj-ea"/>
                <a:cs typeface="+mj-cs"/>
              </a:rPr>
              <a:t>Primary Research in Action:</a:t>
            </a:r>
            <a:endParaRPr kumimoji="0" lang="en-GB" sz="45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pic>
        <p:nvPicPr>
          <p:cNvPr id="10" name="Picture 8" descr="C:\Users\Jordan\Desktop\Blank terminal.PNG"/>
          <p:cNvPicPr>
            <a:picLocks noChangeAspect="1" noChangeArrowheads="1"/>
          </p:cNvPicPr>
          <p:nvPr/>
        </p:nvPicPr>
        <p:blipFill>
          <a:blip r:embed="rId2" cstate="print"/>
          <a:srcRect l="34337" r="54217"/>
          <a:stretch>
            <a:fillRect/>
          </a:stretch>
        </p:blipFill>
        <p:spPr bwMode="auto">
          <a:xfrm>
            <a:off x="2699792" y="1844824"/>
            <a:ext cx="4104457" cy="4613556"/>
          </a:xfrm>
          <a:prstGeom prst="rect">
            <a:avLst/>
          </a:prstGeom>
          <a:noFill/>
        </p:spPr>
      </p:pic>
      <p:pic>
        <p:nvPicPr>
          <p:cNvPr id="11" name="Picture 8" descr="C:\Users\Jordan\Desktop\Blank terminal.PNG"/>
          <p:cNvPicPr>
            <a:picLocks noChangeAspect="1" noChangeArrowheads="1"/>
          </p:cNvPicPr>
          <p:nvPr/>
        </p:nvPicPr>
        <p:blipFill>
          <a:blip r:embed="rId2" cstate="print"/>
          <a:srcRect r="54217"/>
          <a:stretch>
            <a:fillRect/>
          </a:stretch>
        </p:blipFill>
        <p:spPr bwMode="auto">
          <a:xfrm>
            <a:off x="827584" y="1844824"/>
            <a:ext cx="2112235" cy="4613557"/>
          </a:xfrm>
          <a:prstGeom prst="rect">
            <a:avLst/>
          </a:prstGeom>
          <a:noFill/>
        </p:spPr>
      </p:pic>
      <p:pic>
        <p:nvPicPr>
          <p:cNvPr id="12" name="Picture 8" descr="C:\Users\Jordan\Desktop\Blank terminal.PNG"/>
          <p:cNvPicPr>
            <a:picLocks noChangeAspect="1" noChangeArrowheads="1"/>
          </p:cNvPicPr>
          <p:nvPr/>
        </p:nvPicPr>
        <p:blipFill>
          <a:blip r:embed="rId2" cstate="print"/>
          <a:srcRect r="65663"/>
          <a:stretch>
            <a:fillRect/>
          </a:stretch>
        </p:blipFill>
        <p:spPr bwMode="auto">
          <a:xfrm flipH="1">
            <a:off x="6660233" y="1844825"/>
            <a:ext cx="1584176" cy="4613556"/>
          </a:xfrm>
          <a:prstGeom prst="rect">
            <a:avLst/>
          </a:prstGeom>
          <a:noFill/>
        </p:spPr>
      </p:pic>
      <p:sp>
        <p:nvSpPr>
          <p:cNvPr id="13" name="TextBox 12"/>
          <p:cNvSpPr txBox="1"/>
          <p:nvPr/>
        </p:nvSpPr>
        <p:spPr>
          <a:xfrm>
            <a:off x="2627784" y="1772816"/>
            <a:ext cx="3816424" cy="1015663"/>
          </a:xfrm>
          <a:prstGeom prst="rect">
            <a:avLst/>
          </a:prstGeom>
          <a:noFill/>
        </p:spPr>
        <p:txBody>
          <a:bodyPr wrap="square" rtlCol="0">
            <a:spAutoFit/>
          </a:bodyPr>
          <a:lstStyle/>
          <a:p>
            <a:pPr algn="ctr"/>
            <a:r>
              <a:rPr lang="en-GB" sz="2400" dirty="0" smtClean="0">
                <a:solidFill>
                  <a:schemeClr val="bg1">
                    <a:lumMod val="95000"/>
                  </a:schemeClr>
                </a:solidFill>
                <a:latin typeface="Bebas Neue" pitchFamily="34" charset="0"/>
              </a:rPr>
              <a:t>Occlusion Culling in the cargo bay</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Research Evaluation:</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547664" y="2132856"/>
            <a:ext cx="1512168" cy="3774728"/>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180528" y="2132856"/>
            <a:ext cx="1728192" cy="3774728"/>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3059832" y="2132856"/>
            <a:ext cx="1296144" cy="3774728"/>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10" name="Picture 8" descr="C:\Users\Jordan\Desktop\Blank terminal.PNG"/>
          <p:cNvPicPr>
            <a:picLocks noChangeAspect="1" noChangeArrowheads="1"/>
          </p:cNvPicPr>
          <p:nvPr/>
        </p:nvPicPr>
        <p:blipFill>
          <a:blip r:embed="rId2" cstate="print"/>
          <a:srcRect l="34337" r="54217"/>
          <a:stretch>
            <a:fillRect/>
          </a:stretch>
        </p:blipFill>
        <p:spPr bwMode="auto">
          <a:xfrm>
            <a:off x="5940152" y="2132856"/>
            <a:ext cx="1512168" cy="3774728"/>
          </a:xfrm>
          <a:prstGeom prst="rect">
            <a:avLst/>
          </a:prstGeom>
          <a:noFill/>
        </p:spPr>
      </p:pic>
      <p:pic>
        <p:nvPicPr>
          <p:cNvPr id="12" name="Picture 8" descr="C:\Users\Jordan\Desktop\Blank terminal.PNG"/>
          <p:cNvPicPr>
            <a:picLocks noChangeAspect="1" noChangeArrowheads="1"/>
          </p:cNvPicPr>
          <p:nvPr/>
        </p:nvPicPr>
        <p:blipFill>
          <a:blip r:embed="rId2" cstate="print"/>
          <a:srcRect r="54217"/>
          <a:stretch>
            <a:fillRect/>
          </a:stretch>
        </p:blipFill>
        <p:spPr bwMode="auto">
          <a:xfrm>
            <a:off x="4211960" y="2132856"/>
            <a:ext cx="1728192" cy="3774728"/>
          </a:xfrm>
          <a:prstGeom prst="rect">
            <a:avLst/>
          </a:prstGeom>
          <a:noFill/>
        </p:spPr>
      </p:pic>
      <p:pic>
        <p:nvPicPr>
          <p:cNvPr id="14" name="Picture 8" descr="C:\Users\Jordan\Desktop\Blank terminal.PNG"/>
          <p:cNvPicPr>
            <a:picLocks noChangeAspect="1" noChangeArrowheads="1"/>
          </p:cNvPicPr>
          <p:nvPr/>
        </p:nvPicPr>
        <p:blipFill>
          <a:blip r:embed="rId2" cstate="print"/>
          <a:srcRect r="65663"/>
          <a:stretch>
            <a:fillRect/>
          </a:stretch>
        </p:blipFill>
        <p:spPr bwMode="auto">
          <a:xfrm flipH="1">
            <a:off x="7452320" y="2132856"/>
            <a:ext cx="1296144" cy="3774728"/>
          </a:xfrm>
          <a:prstGeom prst="rect">
            <a:avLst/>
          </a:prstGeom>
          <a:noFill/>
        </p:spPr>
      </p:pic>
      <p:sp>
        <p:nvSpPr>
          <p:cNvPr id="15" name="TextBox 14"/>
          <p:cNvSpPr txBox="1"/>
          <p:nvPr/>
        </p:nvSpPr>
        <p:spPr>
          <a:xfrm>
            <a:off x="4932040" y="2780928"/>
            <a:ext cx="3204864" cy="2585323"/>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I believe that the project could have benefitted from a greater variety of source s. </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The majority of creative research was drawn from Valve developer commentaries and the ‘on game design’ blog.</a:t>
            </a:r>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467544" y="2852936"/>
            <a:ext cx="3204864" cy="286232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The  Multiplayer tests and reports were a great success.  Many issues were brought to attention and could be rectified.</a:t>
            </a: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8" name="Rectangle 17"/>
          <p:cNvSpPr/>
          <p:nvPr/>
        </p:nvSpPr>
        <p:spPr>
          <a:xfrm>
            <a:off x="1979712" y="1412776"/>
            <a:ext cx="288032" cy="100811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rot="16200000">
            <a:off x="1979712" y="1412776"/>
            <a:ext cx="288032" cy="100811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rot="16200000">
            <a:off x="6228184" y="1340768"/>
            <a:ext cx="288032" cy="1008112"/>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 name="TextBox 4"/>
          <p:cNvSpPr txBox="1"/>
          <p:nvPr/>
        </p:nvSpPr>
        <p:spPr>
          <a:xfrm>
            <a:off x="611560" y="2564904"/>
            <a:ext cx="8064896" cy="1477328"/>
          </a:xfrm>
          <a:prstGeom prst="rect">
            <a:avLst/>
          </a:prstGeom>
          <a:noFill/>
        </p:spPr>
        <p:txBody>
          <a:bodyPr wrap="square" rtlCol="0">
            <a:spAutoFit/>
          </a:bodyPr>
          <a:lstStyle/>
          <a:p>
            <a:pPr algn="ctr"/>
            <a:r>
              <a:rPr lang="en-GB" sz="6600" b="1" dirty="0" smtClean="0">
                <a:solidFill>
                  <a:schemeClr val="bg1">
                    <a:lumMod val="95000"/>
                  </a:schemeClr>
                </a:solidFill>
                <a:latin typeface="Trench" pitchFamily="2" charset="0"/>
              </a:rPr>
              <a:t>Section 3:</a:t>
            </a:r>
          </a:p>
          <a:p>
            <a:pPr algn="ctr"/>
            <a:r>
              <a:rPr lang="en-GB" sz="2400" dirty="0" smtClean="0">
                <a:solidFill>
                  <a:schemeClr val="bg1">
                    <a:lumMod val="95000"/>
                  </a:schemeClr>
                </a:solidFill>
                <a:latin typeface="Trench" pitchFamily="2" charset="0"/>
              </a:rPr>
              <a:t>Project Reflection</a:t>
            </a:r>
            <a:endParaRPr lang="en-GB" sz="2400" dirty="0">
              <a:solidFill>
                <a:schemeClr val="bg1">
                  <a:lumMod val="95000"/>
                </a:schemeClr>
              </a:solidFill>
              <a:latin typeface="Trench" pitchFamily="2"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Project Management:</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728192" y="1412776"/>
            <a:ext cx="5760640" cy="4608512"/>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0" y="1412776"/>
            <a:ext cx="1728192" cy="4608512"/>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7488832" y="1412776"/>
            <a:ext cx="1296144" cy="4608512"/>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755576" y="2204864"/>
            <a:ext cx="7272808" cy="4801314"/>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Whilst working on this large extended project,  it was essential that time was managed effectively.</a:t>
            </a:r>
          </a:p>
          <a:p>
            <a:r>
              <a:rPr lang="en-GB" dirty="0" smtClean="0">
                <a:solidFill>
                  <a:schemeClr val="bg1">
                    <a:lumMod val="95000"/>
                  </a:schemeClr>
                </a:solidFill>
                <a:latin typeface="Bebas Neue" pitchFamily="34" charset="0"/>
              </a:rPr>
              <a:t>It was also important to allow for leeway if extraneous reasons caused for deadlines to be missed.</a:t>
            </a:r>
          </a:p>
          <a:p>
            <a:r>
              <a:rPr lang="en-GB" dirty="0" smtClean="0">
                <a:solidFill>
                  <a:schemeClr val="bg1">
                    <a:lumMod val="95000"/>
                  </a:schemeClr>
                </a:solidFill>
                <a:latin typeface="Bebas Neue" pitchFamily="34" charset="0"/>
              </a:rPr>
              <a:t>My primary method of timekeeping</a:t>
            </a:r>
          </a:p>
          <a:p>
            <a:r>
              <a:rPr lang="en-GB" dirty="0" smtClean="0">
                <a:solidFill>
                  <a:schemeClr val="bg1">
                    <a:lumMod val="95000"/>
                  </a:schemeClr>
                </a:solidFill>
                <a:latin typeface="Bebas Neue" pitchFamily="34" charset="0"/>
              </a:rPr>
              <a:t> was a project timeline of development. </a:t>
            </a:r>
          </a:p>
          <a:p>
            <a:r>
              <a:rPr lang="en-GB" dirty="0" smtClean="0">
                <a:solidFill>
                  <a:schemeClr val="bg1">
                    <a:lumMod val="95000"/>
                  </a:schemeClr>
                </a:solidFill>
                <a:latin typeface="Bebas Neue" pitchFamily="34" charset="0"/>
              </a:rPr>
              <a:t>This timeline featured key deadlines </a:t>
            </a:r>
          </a:p>
          <a:p>
            <a:r>
              <a:rPr lang="en-GB" dirty="0" smtClean="0">
                <a:solidFill>
                  <a:schemeClr val="bg1">
                    <a:lumMod val="95000"/>
                  </a:schemeClr>
                </a:solidFill>
                <a:latin typeface="Bebas Neue" pitchFamily="34" charset="0"/>
              </a:rPr>
              <a:t>with proportional areas denoting time</a:t>
            </a:r>
          </a:p>
          <a:p>
            <a:r>
              <a:rPr lang="en-GB" dirty="0" smtClean="0">
                <a:solidFill>
                  <a:schemeClr val="bg1">
                    <a:lumMod val="95000"/>
                  </a:schemeClr>
                </a:solidFill>
                <a:latin typeface="Bebas Neue" pitchFamily="34" charset="0"/>
              </a:rPr>
              <a:t> periods.</a:t>
            </a: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6146" name="Picture 2"/>
          <p:cNvPicPr>
            <a:picLocks noChangeAspect="1" noChangeArrowheads="1"/>
          </p:cNvPicPr>
          <p:nvPr/>
        </p:nvPicPr>
        <p:blipFill>
          <a:blip r:embed="rId3" cstate="print"/>
          <a:srcRect/>
          <a:stretch>
            <a:fillRect/>
          </a:stretch>
        </p:blipFill>
        <p:spPr bwMode="auto">
          <a:xfrm>
            <a:off x="4716016" y="3356992"/>
            <a:ext cx="2801513" cy="20181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Project Management:</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728192" y="1412776"/>
            <a:ext cx="5760640" cy="3774728"/>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0" y="1412776"/>
            <a:ext cx="1728192" cy="3774728"/>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7488832" y="1412776"/>
            <a:ext cx="1296144" cy="3774728"/>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611560" y="2132856"/>
            <a:ext cx="7272808" cy="4247317"/>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The project timeline was followed loosely; using the leeway planned into its design - I knew that there would be times at which A-Level work and other commitments would take priority from the extended project</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Another example of time management was my reflective progress log.</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This allowed me to keep track of tasks that had been completed on a weekly basis, as well as provide a small evaluation to my work, providing a basis for next week’s aims. </a:t>
            </a: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08520" y="0"/>
            <a:ext cx="961256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19" name="Picture 8" descr="C:\Users\Jordan\Desktop\Blank terminal.PNG"/>
          <p:cNvPicPr>
            <a:picLocks noChangeAspect="1" noChangeArrowheads="1"/>
          </p:cNvPicPr>
          <p:nvPr/>
        </p:nvPicPr>
        <p:blipFill>
          <a:blip r:embed="rId2" cstate="print"/>
          <a:srcRect l="34337" r="54217"/>
          <a:stretch>
            <a:fillRect/>
          </a:stretch>
        </p:blipFill>
        <p:spPr bwMode="auto">
          <a:xfrm>
            <a:off x="1979712" y="2924944"/>
            <a:ext cx="2808312" cy="3774728"/>
          </a:xfrm>
          <a:prstGeom prst="rect">
            <a:avLst/>
          </a:prstGeom>
          <a:noFill/>
        </p:spPr>
      </p:pic>
      <p:pic>
        <p:nvPicPr>
          <p:cNvPr id="2056" name="Picture 8" descr="C:\Users\Jordan\Desktop\Blank terminal.PNG"/>
          <p:cNvPicPr>
            <a:picLocks noChangeAspect="1" noChangeArrowheads="1"/>
          </p:cNvPicPr>
          <p:nvPr/>
        </p:nvPicPr>
        <p:blipFill>
          <a:blip r:embed="rId2" cstate="print"/>
          <a:srcRect r="54217"/>
          <a:stretch>
            <a:fillRect/>
          </a:stretch>
        </p:blipFill>
        <p:spPr bwMode="auto">
          <a:xfrm>
            <a:off x="251520" y="2924944"/>
            <a:ext cx="1728192" cy="3774728"/>
          </a:xfrm>
          <a:prstGeom prst="rect">
            <a:avLst/>
          </a:prstGeom>
          <a:noFill/>
        </p:spPr>
      </p:pic>
      <p:pic>
        <p:nvPicPr>
          <p:cNvPr id="2050" name="Picture 2" descr="C:\Users\Jordan\Desktop\Space Quest Logo.PNG"/>
          <p:cNvPicPr>
            <a:picLocks noChangeAspect="1" noChangeArrowheads="1"/>
          </p:cNvPicPr>
          <p:nvPr/>
        </p:nvPicPr>
        <p:blipFill>
          <a:blip r:embed="rId3" cstate="print"/>
          <a:srcRect/>
          <a:stretch>
            <a:fillRect/>
          </a:stretch>
        </p:blipFill>
        <p:spPr bwMode="auto">
          <a:xfrm>
            <a:off x="467544" y="548680"/>
            <a:ext cx="8451850" cy="1714500"/>
          </a:xfrm>
          <a:prstGeom prst="rect">
            <a:avLst/>
          </a:prstGeom>
          <a:noFill/>
        </p:spPr>
      </p:pic>
      <p:sp>
        <p:nvSpPr>
          <p:cNvPr id="6" name="TextBox 5"/>
          <p:cNvSpPr txBox="1"/>
          <p:nvPr/>
        </p:nvSpPr>
        <p:spPr>
          <a:xfrm>
            <a:off x="107504" y="2564904"/>
            <a:ext cx="9145016" cy="461665"/>
          </a:xfrm>
          <a:prstGeom prst="rect">
            <a:avLst/>
          </a:prstGeom>
          <a:noFill/>
        </p:spPr>
        <p:txBody>
          <a:bodyPr wrap="square" rtlCol="0">
            <a:spAutoFit/>
          </a:bodyPr>
          <a:lstStyle/>
          <a:p>
            <a:r>
              <a:rPr lang="en-GB" sz="2400" dirty="0" smtClean="0">
                <a:solidFill>
                  <a:schemeClr val="bg1">
                    <a:lumMod val="95000"/>
                  </a:schemeClr>
                </a:solidFill>
                <a:latin typeface="Nasalization Rg" pitchFamily="34" charset="0"/>
              </a:rPr>
              <a:t>The Development of a Functional Multiplayer Shooter </a:t>
            </a:r>
            <a:endParaRPr lang="en-GB" sz="2400" dirty="0">
              <a:solidFill>
                <a:schemeClr val="bg1">
                  <a:lumMod val="95000"/>
                </a:schemeClr>
              </a:solidFill>
              <a:latin typeface="Nasalization Rg" pitchFamily="34" charset="0"/>
            </a:endParaRPr>
          </a:p>
        </p:txBody>
      </p:sp>
      <p:sp>
        <p:nvSpPr>
          <p:cNvPr id="9" name="TextBox 8"/>
          <p:cNvSpPr txBox="1"/>
          <p:nvPr/>
        </p:nvSpPr>
        <p:spPr>
          <a:xfrm>
            <a:off x="971600" y="3861048"/>
            <a:ext cx="7920880" cy="1938992"/>
          </a:xfrm>
          <a:prstGeom prst="rect">
            <a:avLst/>
          </a:prstGeom>
          <a:noFill/>
        </p:spPr>
        <p:txBody>
          <a:bodyPr wrap="square" rtlCol="0">
            <a:spAutoFit/>
          </a:bodyPr>
          <a:lstStyle/>
          <a:p>
            <a:r>
              <a:rPr lang="en-GB" sz="2400" dirty="0" smtClean="0">
                <a:solidFill>
                  <a:schemeClr val="bg1">
                    <a:lumMod val="95000"/>
                  </a:schemeClr>
                </a:solidFill>
                <a:latin typeface="Bebas Neue" pitchFamily="34" charset="0"/>
              </a:rPr>
              <a:t>What is Space Quest 2099?</a:t>
            </a:r>
          </a:p>
          <a:p>
            <a:endParaRPr lang="en-GB" sz="2400" dirty="0">
              <a:solidFill>
                <a:schemeClr val="bg1">
                  <a:lumMod val="95000"/>
                </a:schemeClr>
              </a:solidFill>
              <a:latin typeface="Bebas Neue" pitchFamily="34" charset="0"/>
            </a:endParaRPr>
          </a:p>
          <a:p>
            <a:pPr>
              <a:buFont typeface="Arial" pitchFamily="34" charset="0"/>
              <a:buChar char="•"/>
            </a:pPr>
            <a:r>
              <a:rPr lang="en-GB" sz="2400" dirty="0" smtClean="0">
                <a:solidFill>
                  <a:schemeClr val="bg1">
                    <a:lumMod val="95000"/>
                  </a:schemeClr>
                </a:solidFill>
                <a:latin typeface="Bebas Neue" pitchFamily="34" charset="0"/>
              </a:rPr>
              <a:t>It’s multiplayer!</a:t>
            </a:r>
          </a:p>
          <a:p>
            <a:pPr>
              <a:buFont typeface="Arial" pitchFamily="34" charset="0"/>
              <a:buChar char="•"/>
            </a:pPr>
            <a:r>
              <a:rPr lang="en-GB" sz="2400" dirty="0" smtClean="0">
                <a:solidFill>
                  <a:schemeClr val="bg1">
                    <a:lumMod val="95000"/>
                  </a:schemeClr>
                </a:solidFill>
                <a:latin typeface="Bebas Neue" pitchFamily="34" charset="0"/>
              </a:rPr>
              <a:t>It’s fully functional!</a:t>
            </a:r>
          </a:p>
          <a:p>
            <a:pPr>
              <a:buFont typeface="Arial" pitchFamily="34" charset="0"/>
              <a:buChar char="•"/>
            </a:pPr>
            <a:r>
              <a:rPr lang="en-GB" sz="2400" dirty="0" smtClean="0">
                <a:solidFill>
                  <a:schemeClr val="bg1">
                    <a:lumMod val="95000"/>
                  </a:schemeClr>
                </a:solidFill>
                <a:latin typeface="Bebas Neue" pitchFamily="34" charset="0"/>
              </a:rPr>
              <a:t>It’s a shooter!</a:t>
            </a:r>
            <a:endParaRPr lang="en-GB" sz="2400" dirty="0">
              <a:solidFill>
                <a:schemeClr val="bg1">
                  <a:lumMod val="95000"/>
                </a:schemeClr>
              </a:solidFill>
              <a:latin typeface="Bebas Neue" pitchFamily="34" charset="0"/>
            </a:endParaRPr>
          </a:p>
        </p:txBody>
      </p:sp>
      <p:pic>
        <p:nvPicPr>
          <p:cNvPr id="20" name="Picture 8" descr="C:\Users\Jordan\Desktop\Blank terminal.PNG"/>
          <p:cNvPicPr>
            <a:picLocks noChangeAspect="1" noChangeArrowheads="1"/>
          </p:cNvPicPr>
          <p:nvPr/>
        </p:nvPicPr>
        <p:blipFill>
          <a:blip r:embed="rId2" cstate="print"/>
          <a:srcRect l="47469" r="2933"/>
          <a:stretch>
            <a:fillRect/>
          </a:stretch>
        </p:blipFill>
        <p:spPr bwMode="auto">
          <a:xfrm>
            <a:off x="4788024" y="2924944"/>
            <a:ext cx="1872208" cy="377472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0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56"/>
                                        </p:tgtEl>
                                        <p:attrNameLst>
                                          <p:attrName>style.visibility</p:attrName>
                                        </p:attrNameLst>
                                      </p:cBhvr>
                                      <p:to>
                                        <p:strVal val="visible"/>
                                      </p:to>
                                    </p:set>
                                    <p:animEffect transition="in" filter="fade">
                                      <p:cBhvr>
                                        <p:cTn id="10" dur="2000"/>
                                        <p:tgtEl>
                                          <p:spTgt spid="2056"/>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000"/>
                                        <p:tgtEl>
                                          <p:spTgt spid="20"/>
                                        </p:tgtEl>
                                      </p:cBhvr>
                                    </p:animEffect>
                                  </p:childTnLst>
                                </p:cTn>
                              </p:par>
                            </p:childTnLst>
                          </p:cTn>
                        </p:par>
                        <p:par>
                          <p:cTn id="14" fill="hold">
                            <p:stCondLst>
                              <p:cond delay="2000"/>
                            </p:stCondLst>
                            <p:childTnLst>
                              <p:par>
                                <p:cTn id="15" presetID="27" presetClass="entr" presetSubtype="0" fill="hold" nodeType="afterEffect">
                                  <p:stCondLst>
                                    <p:cond delay="0"/>
                                  </p:stCondLst>
                                  <p:iterate type="lt">
                                    <p:tmPct val="50000"/>
                                  </p:iterate>
                                  <p:childTnLst>
                                    <p:set>
                                      <p:cBhvr>
                                        <p:cTn id="16" dur="1" fill="hold">
                                          <p:stCondLst>
                                            <p:cond delay="0"/>
                                          </p:stCondLst>
                                        </p:cTn>
                                        <p:tgtEl>
                                          <p:spTgt spid="9">
                                            <p:txEl>
                                              <p:pRg st="0" end="0"/>
                                            </p:txEl>
                                          </p:spTgt>
                                        </p:tgtEl>
                                        <p:attrNameLst>
                                          <p:attrName>style.visibility</p:attrName>
                                        </p:attrNameLst>
                                      </p:cBhvr>
                                      <p:to>
                                        <p:strVal val="visible"/>
                                      </p:to>
                                    </p:set>
                                    <p:anim calcmode="discrete" valueType="clr">
                                      <p:cBhvr override="childStyle">
                                        <p:cTn id="17" dur="80"/>
                                        <p:tgtEl>
                                          <p:spTgt spid="9">
                                            <p:txEl>
                                              <p:pRg st="0" end="0"/>
                                            </p:txEl>
                                          </p:spTgt>
                                        </p:tgtEl>
                                        <p:attrNameLst>
                                          <p:attrName>style.color</p:attrName>
                                        </p:attrNameLst>
                                      </p:cBhvr>
                                      <p:tavLst>
                                        <p:tav tm="0">
                                          <p:val>
                                            <p:clrVal>
                                              <a:schemeClr val="tx1"/>
                                            </p:clrVal>
                                          </p:val>
                                        </p:tav>
                                        <p:tav tm="50000">
                                          <p:val>
                                            <p:clrVal>
                                              <a:srgbClr val="C9C9C9"/>
                                            </p:clrVal>
                                          </p:val>
                                        </p:tav>
                                      </p:tavLst>
                                    </p:anim>
                                    <p:anim calcmode="discrete" valueType="clr">
                                      <p:cBhvr>
                                        <p:cTn id="18" dur="80"/>
                                        <p:tgtEl>
                                          <p:spTgt spid="9">
                                            <p:txEl>
                                              <p:pRg st="0" end="0"/>
                                            </p:txEl>
                                          </p:spTgt>
                                        </p:tgtEl>
                                        <p:attrNameLst>
                                          <p:attrName>fillcolor</p:attrName>
                                        </p:attrNameLst>
                                      </p:cBhvr>
                                      <p:tavLst>
                                        <p:tav tm="0">
                                          <p:val>
                                            <p:clrVal>
                                              <a:schemeClr val="accent2"/>
                                            </p:clrVal>
                                          </p:val>
                                        </p:tav>
                                        <p:tav tm="50000">
                                          <p:val>
                                            <p:clrVal>
                                              <a:schemeClr val="hlink"/>
                                            </p:clrVal>
                                          </p:val>
                                        </p:tav>
                                      </p:tavLst>
                                    </p:anim>
                                    <p:set>
                                      <p:cBhvr>
                                        <p:cTn id="19" dur="80"/>
                                        <p:tgtEl>
                                          <p:spTgt spid="9">
                                            <p:txEl>
                                              <p:pRg st="0" end="0"/>
                                            </p:txEl>
                                          </p:spTgt>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wipe(left)">
                                      <p:cBhvr>
                                        <p:cTn id="24" dur="500"/>
                                        <p:tgtEl>
                                          <p:spTgt spid="9">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animEffect transition="in" filter="wipe(left)">
                                      <p:cBhvr>
                                        <p:cTn id="29" dur="500"/>
                                        <p:tgtEl>
                                          <p:spTgt spid="9">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9">
                                            <p:txEl>
                                              <p:pRg st="4" end="4"/>
                                            </p:txEl>
                                          </p:spTgt>
                                        </p:tgtEl>
                                        <p:attrNameLst>
                                          <p:attrName>style.visibility</p:attrName>
                                        </p:attrNameLst>
                                      </p:cBhvr>
                                      <p:to>
                                        <p:strVal val="visible"/>
                                      </p:to>
                                    </p:set>
                                    <p:animEffect transition="in" filter="wipe(left)">
                                      <p:cBhvr>
                                        <p:cTn id="34"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What Have I Learnt?:</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728192" y="1412776"/>
            <a:ext cx="5760640" cy="3774728"/>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0" y="1412776"/>
            <a:ext cx="1728192" cy="3774728"/>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7488832" y="1412776"/>
            <a:ext cx="1296144" cy="3774728"/>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611560" y="2132856"/>
            <a:ext cx="7272808" cy="3693319"/>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Various Methods of real-time data transmission, such as serialisation streams and  remote procedure calls.</a:t>
            </a:r>
          </a:p>
          <a:p>
            <a:r>
              <a:rPr lang="en-GB" dirty="0" smtClean="0">
                <a:solidFill>
                  <a:schemeClr val="bg1">
                    <a:lumMod val="95000"/>
                  </a:schemeClr>
                </a:solidFill>
                <a:latin typeface="Bebas Neue" pitchFamily="34" charset="0"/>
              </a:rPr>
              <a:t>The use of third-party backend development kits (photon) to create a multiplayer framework.</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The effective use of character creation and animation software.</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Programmatically applying 3d vectors for use in ray-casting algorithms.</a:t>
            </a:r>
          </a:p>
          <a:p>
            <a:r>
              <a:rPr lang="en-GB" dirty="0" smtClean="0">
                <a:solidFill>
                  <a:schemeClr val="bg1">
                    <a:lumMod val="95000"/>
                  </a:schemeClr>
                </a:solidFill>
                <a:latin typeface="Bebas Neue" pitchFamily="34" charset="0"/>
              </a:rPr>
              <a:t>Programmatically Applying Euler angles for </a:t>
            </a:r>
            <a:r>
              <a:rPr lang="en-GB" dirty="0" err="1" smtClean="0">
                <a:solidFill>
                  <a:schemeClr val="bg1">
                    <a:lumMod val="95000"/>
                  </a:schemeClr>
                </a:solidFill>
                <a:latin typeface="Bebas Neue" pitchFamily="34" charset="0"/>
              </a:rPr>
              <a:t>rigidbody</a:t>
            </a:r>
            <a:r>
              <a:rPr lang="en-GB" dirty="0" smtClean="0">
                <a:solidFill>
                  <a:schemeClr val="bg1">
                    <a:lumMod val="95000"/>
                  </a:schemeClr>
                </a:solidFill>
                <a:latin typeface="Bebas Neue" pitchFamily="34" charset="0"/>
              </a:rPr>
              <a:t> manipulations.</a:t>
            </a: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normAutofit/>
          </a:bodyPr>
          <a:lstStyle/>
          <a:p>
            <a:r>
              <a:rPr lang="en-GB" dirty="0" smtClean="0">
                <a:latin typeface="Nasalization Rg" pitchFamily="34" charset="0"/>
              </a:rPr>
              <a:t>Skill Development:</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728192" y="1412776"/>
            <a:ext cx="5760640" cy="3774728"/>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0" y="1412776"/>
            <a:ext cx="1728192" cy="3774728"/>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7488832" y="1412776"/>
            <a:ext cx="1296144" cy="3774728"/>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611560" y="2132856"/>
            <a:ext cx="7272808" cy="286232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I feel as if the multiplayer aspect of the game has truly pushed my logical thinking ability. accounting for multiple inputs from clients whilst ensuring that dozens of separate scripts communicate with each other, sometimes remotely, was a difficult challenge.</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I believe that my level design skills have greatly expanded as a result of this project.</a:t>
            </a:r>
          </a:p>
          <a:p>
            <a:r>
              <a:rPr lang="en-GB" dirty="0" smtClean="0">
                <a:solidFill>
                  <a:schemeClr val="bg1">
                    <a:lumMod val="95000"/>
                  </a:schemeClr>
                </a:solidFill>
                <a:latin typeface="Bebas Neue" pitchFamily="34" charset="0"/>
              </a:rPr>
              <a:t>The fact that each level would be played repeatedly required an extended attention to detail. The fact that this took a few months has certainly had an impact on my patience.</a:t>
            </a: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normAutofit/>
          </a:bodyPr>
          <a:lstStyle/>
          <a:p>
            <a:r>
              <a:rPr lang="en-GB" dirty="0" smtClean="0">
                <a:latin typeface="Nasalization Rg" pitchFamily="34" charset="0"/>
              </a:rPr>
              <a:t>Project </a:t>
            </a:r>
            <a:r>
              <a:rPr lang="en-GB" dirty="0" err="1" smtClean="0">
                <a:latin typeface="Nasalization Rg" pitchFamily="34" charset="0"/>
              </a:rPr>
              <a:t>Strongpoints</a:t>
            </a:r>
            <a:r>
              <a:rPr lang="en-GB" dirty="0" smtClean="0">
                <a:latin typeface="Nasalization Rg" pitchFamily="34" charset="0"/>
              </a:rPr>
              <a:t>:</a:t>
            </a:r>
            <a:endParaRPr lang="en-GB" dirty="0"/>
          </a:p>
        </p:txBody>
      </p:sp>
      <p:pic>
        <p:nvPicPr>
          <p:cNvPr id="5" name="Picture 8" descr="C:\Users\Jordan\Desktop\Blank terminal.PNG"/>
          <p:cNvPicPr>
            <a:picLocks noChangeAspect="1" noChangeArrowheads="1"/>
          </p:cNvPicPr>
          <p:nvPr/>
        </p:nvPicPr>
        <p:blipFill>
          <a:blip r:embed="rId3" cstate="print"/>
          <a:srcRect l="34337" r="54217"/>
          <a:stretch>
            <a:fillRect/>
          </a:stretch>
        </p:blipFill>
        <p:spPr bwMode="auto">
          <a:xfrm>
            <a:off x="1728192" y="1556792"/>
            <a:ext cx="5760640" cy="1944216"/>
          </a:xfrm>
          <a:prstGeom prst="rect">
            <a:avLst/>
          </a:prstGeom>
          <a:noFill/>
        </p:spPr>
      </p:pic>
      <p:pic>
        <p:nvPicPr>
          <p:cNvPr id="6" name="Picture 8" descr="C:\Users\Jordan\Desktop\Blank terminal.PNG"/>
          <p:cNvPicPr>
            <a:picLocks noChangeAspect="1" noChangeArrowheads="1"/>
          </p:cNvPicPr>
          <p:nvPr/>
        </p:nvPicPr>
        <p:blipFill>
          <a:blip r:embed="rId3" cstate="print"/>
          <a:srcRect r="54217"/>
          <a:stretch>
            <a:fillRect/>
          </a:stretch>
        </p:blipFill>
        <p:spPr bwMode="auto">
          <a:xfrm>
            <a:off x="611560" y="1556792"/>
            <a:ext cx="1116632" cy="1944216"/>
          </a:xfrm>
          <a:prstGeom prst="rect">
            <a:avLst/>
          </a:prstGeom>
          <a:noFill/>
        </p:spPr>
      </p:pic>
      <p:pic>
        <p:nvPicPr>
          <p:cNvPr id="13" name="Picture 8" descr="C:\Users\Jordan\Desktop\Blank terminal.PNG"/>
          <p:cNvPicPr>
            <a:picLocks noChangeAspect="1" noChangeArrowheads="1"/>
          </p:cNvPicPr>
          <p:nvPr/>
        </p:nvPicPr>
        <p:blipFill>
          <a:blip r:embed="rId3" cstate="print"/>
          <a:srcRect r="65663"/>
          <a:stretch>
            <a:fillRect/>
          </a:stretch>
        </p:blipFill>
        <p:spPr bwMode="auto">
          <a:xfrm flipH="1">
            <a:off x="7488832" y="1556792"/>
            <a:ext cx="683568" cy="1944216"/>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971600" y="1988840"/>
            <a:ext cx="7272808" cy="1477328"/>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I consider some of the solutions I have developed throughout the project very effective.</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For instance, weapon trajectories work using 3d vectors:</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cxnSp>
        <p:nvCxnSpPr>
          <p:cNvPr id="12" name="Straight Connector 11"/>
          <p:cNvCxnSpPr/>
          <p:nvPr/>
        </p:nvCxnSpPr>
        <p:spPr>
          <a:xfrm>
            <a:off x="2771800" y="5157192"/>
            <a:ext cx="3096344"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436096" y="4149080"/>
            <a:ext cx="864096" cy="20162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p:cNvCxnSpPr/>
          <p:nvPr/>
        </p:nvCxnSpPr>
        <p:spPr>
          <a:xfrm flipV="1">
            <a:off x="5868144" y="4149080"/>
            <a:ext cx="0" cy="100811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5"/>
          </p:cNvCxnSpPr>
          <p:nvPr/>
        </p:nvCxnSpPr>
        <p:spPr>
          <a:xfrm flipH="1" flipV="1">
            <a:off x="5868144" y="5157192"/>
            <a:ext cx="305504" cy="7128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Flowchart: Connector 23"/>
          <p:cNvSpPr/>
          <p:nvPr/>
        </p:nvSpPr>
        <p:spPr>
          <a:xfrm>
            <a:off x="6084168" y="5805264"/>
            <a:ext cx="144016" cy="144016"/>
          </a:xfrm>
          <a:prstGeom prst="flowChartConnector">
            <a:avLst/>
          </a:prstGeom>
          <a:solidFill>
            <a:schemeClr val="bg1">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Connector 24"/>
          <p:cNvCxnSpPr/>
          <p:nvPr/>
        </p:nvCxnSpPr>
        <p:spPr>
          <a:xfrm>
            <a:off x="2771800" y="5157192"/>
            <a:ext cx="5688632" cy="1224136"/>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3"/>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539552" y="4077072"/>
            <a:ext cx="2376264" cy="271214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0" presetClass="entr" presetSubtype="0" fill="hold" nodeType="clickEffect">
                                  <p:stCondLst>
                                    <p:cond delay="0"/>
                                  </p:stCondLst>
                                  <p:childTnLst>
                                    <p:set>
                                      <p:cBhvr>
                                        <p:cTn id="22" dur="1" fill="hold">
                                          <p:stCondLst>
                                            <p:cond delay="0"/>
                                          </p:stCondLst>
                                        </p:cTn>
                                        <p:tgtEl>
                                          <p:inkTgt spid="_x0000_s45060"/>
                                        </p:tgtEl>
                                        <p:attrNameLst>
                                          <p:attrName>style.visibility</p:attrName>
                                        </p:attrNameLst>
                                      </p:cBhvr>
                                      <p:to>
                                        <p:strVal val="visible"/>
                                      </p:to>
                                    </p:set>
                                    <p:animEffect transition="in" filter="wedge">
                                      <p:cBhvr>
                                        <p:cTn id="23" dur="2000"/>
                                        <p:tgtEl>
                                          <p:inkTgt spid="_x0000_s4506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up)">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20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normAutofit/>
          </a:bodyPr>
          <a:lstStyle/>
          <a:p>
            <a:r>
              <a:rPr lang="en-GB" dirty="0" smtClean="0">
                <a:latin typeface="Nasalization Rg" pitchFamily="34" charset="0"/>
              </a:rPr>
              <a:t>Firing Demonstration:</a:t>
            </a:r>
            <a:endParaRPr lang="en-GB" dirty="0"/>
          </a:p>
        </p:txBody>
      </p:sp>
      <p:pic>
        <p:nvPicPr>
          <p:cNvPr id="5" name="Picture 8" descr="C:\Users\Jordan\Desktop\Blank terminal.PNG"/>
          <p:cNvPicPr>
            <a:picLocks noChangeAspect="1" noChangeArrowheads="1"/>
          </p:cNvPicPr>
          <p:nvPr/>
        </p:nvPicPr>
        <p:blipFill>
          <a:blip r:embed="rId4" cstate="print"/>
          <a:srcRect l="34337" r="54217"/>
          <a:stretch>
            <a:fillRect/>
          </a:stretch>
        </p:blipFill>
        <p:spPr bwMode="auto">
          <a:xfrm>
            <a:off x="1728192" y="1556792"/>
            <a:ext cx="5760640" cy="1944216"/>
          </a:xfrm>
          <a:prstGeom prst="rect">
            <a:avLst/>
          </a:prstGeom>
          <a:noFill/>
        </p:spPr>
      </p:pic>
      <p:pic>
        <p:nvPicPr>
          <p:cNvPr id="6" name="Picture 8" descr="C:\Users\Jordan\Desktop\Blank terminal.PNG"/>
          <p:cNvPicPr>
            <a:picLocks noChangeAspect="1" noChangeArrowheads="1"/>
          </p:cNvPicPr>
          <p:nvPr/>
        </p:nvPicPr>
        <p:blipFill>
          <a:blip r:embed="rId4" cstate="print"/>
          <a:srcRect r="54217"/>
          <a:stretch>
            <a:fillRect/>
          </a:stretch>
        </p:blipFill>
        <p:spPr bwMode="auto">
          <a:xfrm>
            <a:off x="611560" y="1556792"/>
            <a:ext cx="1116632" cy="1944216"/>
          </a:xfrm>
          <a:prstGeom prst="rect">
            <a:avLst/>
          </a:prstGeom>
          <a:noFill/>
        </p:spPr>
      </p:pic>
      <p:pic>
        <p:nvPicPr>
          <p:cNvPr id="13" name="Picture 8" descr="C:\Users\Jordan\Desktop\Blank terminal.PNG"/>
          <p:cNvPicPr>
            <a:picLocks noChangeAspect="1" noChangeArrowheads="1"/>
          </p:cNvPicPr>
          <p:nvPr/>
        </p:nvPicPr>
        <p:blipFill>
          <a:blip r:embed="rId4" cstate="print"/>
          <a:srcRect r="65663"/>
          <a:stretch>
            <a:fillRect/>
          </a:stretch>
        </p:blipFill>
        <p:spPr bwMode="auto">
          <a:xfrm flipH="1">
            <a:off x="7488832" y="1556792"/>
            <a:ext cx="683568" cy="1944216"/>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971600" y="1988840"/>
            <a:ext cx="7272808" cy="1477328"/>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I consider some of the solutions I have developed throughout the project very effective.</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For instance, weapon trajectories work using 3d vectors:</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cxnSp>
        <p:nvCxnSpPr>
          <p:cNvPr id="12" name="Straight Connector 11"/>
          <p:cNvCxnSpPr/>
          <p:nvPr/>
        </p:nvCxnSpPr>
        <p:spPr>
          <a:xfrm>
            <a:off x="2771800" y="5157192"/>
            <a:ext cx="3096344"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436096" y="4149080"/>
            <a:ext cx="864096" cy="20162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p:cNvCxnSpPr/>
          <p:nvPr/>
        </p:nvCxnSpPr>
        <p:spPr>
          <a:xfrm flipV="1">
            <a:off x="5868144" y="4149080"/>
            <a:ext cx="0" cy="100811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5"/>
          </p:cNvCxnSpPr>
          <p:nvPr/>
        </p:nvCxnSpPr>
        <p:spPr>
          <a:xfrm flipH="1" flipV="1">
            <a:off x="5868144" y="5157192"/>
            <a:ext cx="305504" cy="7128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Flowchart: Connector 23"/>
          <p:cNvSpPr/>
          <p:nvPr/>
        </p:nvSpPr>
        <p:spPr>
          <a:xfrm>
            <a:off x="6084168" y="5805264"/>
            <a:ext cx="144016" cy="144016"/>
          </a:xfrm>
          <a:prstGeom prst="flowChartConnector">
            <a:avLst/>
          </a:prstGeom>
          <a:solidFill>
            <a:schemeClr val="bg1">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Connector 24"/>
          <p:cNvCxnSpPr/>
          <p:nvPr/>
        </p:nvCxnSpPr>
        <p:spPr>
          <a:xfrm>
            <a:off x="2771800" y="5157192"/>
            <a:ext cx="5688632" cy="1224136"/>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5" descr="Related image"/>
          <p:cNvPicPr>
            <a:picLocks noChangeAspect="1" noChangeArrowheads="1"/>
          </p:cNvPicPr>
          <p:nvPr/>
        </p:nvPicPr>
        <p:blipFill>
          <a:blip r:embed="rId5" cstate="print">
            <a:clrChange>
              <a:clrFrom>
                <a:srgbClr val="030303"/>
              </a:clrFrom>
              <a:clrTo>
                <a:srgbClr val="030303">
                  <a:alpha val="0"/>
                </a:srgbClr>
              </a:clrTo>
            </a:clrChange>
          </a:blip>
          <a:srcRect t="17778" b="28889"/>
          <a:stretch>
            <a:fillRect/>
          </a:stretch>
        </p:blipFill>
        <p:spPr bwMode="auto">
          <a:xfrm rot="732055">
            <a:off x="1759881" y="5721465"/>
            <a:ext cx="8734244" cy="216024"/>
          </a:xfrm>
          <a:prstGeom prst="rect">
            <a:avLst/>
          </a:prstGeom>
          <a:noFill/>
        </p:spPr>
      </p:pic>
      <p:pic>
        <p:nvPicPr>
          <p:cNvPr id="9" name="Picture 3"/>
          <p:cNvPicPr>
            <a:picLocks noChangeAspect="1" noChangeArrowheads="1"/>
          </p:cNvPicPr>
          <p:nvPr/>
        </p:nvPicPr>
        <p:blipFill>
          <a:blip r:embed="rId6" cstate="print">
            <a:clrChange>
              <a:clrFrom>
                <a:srgbClr val="000000"/>
              </a:clrFrom>
              <a:clrTo>
                <a:srgbClr val="000000">
                  <a:alpha val="0"/>
                </a:srgbClr>
              </a:clrTo>
            </a:clrChange>
          </a:blip>
          <a:srcRect/>
          <a:stretch>
            <a:fillRect/>
          </a:stretch>
        </p:blipFill>
        <p:spPr bwMode="auto">
          <a:xfrm>
            <a:off x="539552" y="4077072"/>
            <a:ext cx="2376264" cy="271214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childTnLst>
                          </p:cTn>
                        </p:par>
                        <p:par>
                          <p:cTn id="17" fill="hold">
                            <p:stCondLst>
                              <p:cond delay="1500"/>
                            </p:stCondLst>
                            <p:childTnLst>
                              <p:par>
                                <p:cTn id="18" presetID="20" presetClass="entr" presetSubtype="0" fill="hold" nodeType="afterEffect">
                                  <p:stCondLst>
                                    <p:cond delay="0"/>
                                  </p:stCondLst>
                                  <p:childTnLst>
                                    <p:set>
                                      <p:cBhvr>
                                        <p:cTn id="19" dur="1" fill="hold">
                                          <p:stCondLst>
                                            <p:cond delay="0"/>
                                          </p:stCondLst>
                                        </p:cTn>
                                        <p:tgtEl>
                                          <p:inkTgt spid="_x0000_s94210"/>
                                        </p:tgtEl>
                                        <p:attrNameLst>
                                          <p:attrName>style.visibility</p:attrName>
                                        </p:attrNameLst>
                                      </p:cBhvr>
                                      <p:to>
                                        <p:strVal val="visible"/>
                                      </p:to>
                                    </p:set>
                                    <p:animEffect transition="in" filter="wedge">
                                      <p:cBhvr>
                                        <p:cTn id="20" dur="2000"/>
                                        <p:tgtEl>
                                          <p:inkTgt spid="_x0000_s94210"/>
                                        </p:tgtEl>
                                      </p:cBhvr>
                                    </p:animEffect>
                                  </p:childTnLst>
                                </p:cTn>
                              </p:par>
                            </p:childTnLst>
                          </p:cTn>
                        </p:par>
                        <p:par>
                          <p:cTn id="21" fill="hold">
                            <p:stCondLst>
                              <p:cond delay="3500"/>
                            </p:stCondLst>
                            <p:childTnLst>
                              <p:par>
                                <p:cTn id="22" presetID="22" presetClass="entr" presetSubtype="1"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up)">
                                      <p:cBhvr>
                                        <p:cTn id="24" dur="500"/>
                                        <p:tgtEl>
                                          <p:spTgt spid="22"/>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2000"/>
                                        <p:tgtEl>
                                          <p:spTgt spid="14"/>
                                        </p:tgtEl>
                                      </p:cBhvr>
                                    </p:animEffect>
                                  </p:childTnLst>
                                </p:cTn>
                              </p:par>
                            </p:childTnLst>
                          </p:cTn>
                        </p:par>
                        <p:par>
                          <p:cTn id="29" fill="hold">
                            <p:stCondLst>
                              <p:cond delay="6000"/>
                            </p:stCondLst>
                            <p:childTnLst>
                              <p:par>
                                <p:cTn id="30" presetID="53"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par>
                          <p:cTn id="35" fill="hold">
                            <p:stCondLst>
                              <p:cond delay="6500"/>
                            </p:stCondLst>
                            <p:childTnLst>
                              <p:par>
                                <p:cTn id="36" presetID="22" presetClass="entr" presetSubtype="8"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childTnLst>
                          </p:cTn>
                        </p:par>
                        <p:par>
                          <p:cTn id="39" fill="hold">
                            <p:stCondLst>
                              <p:cond delay="7000"/>
                            </p:stCondLst>
                            <p:childTnLst>
                              <p:par>
                                <p:cTn id="40" presetID="22" presetClass="entr" presetSubtype="8"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250"/>
                                        <p:tgtEl>
                                          <p:spTgt spid="18"/>
                                        </p:tgtEl>
                                      </p:cBhvr>
                                    </p:animEffect>
                                  </p:childTnLst>
                                  <p:subTnLst>
                                    <p:audio>
                                      <p:cMediaNode>
                                        <p:cTn display="0" masterRel="sameClick">
                                          <p:stCondLst>
                                            <p:cond evt="begin" delay="0">
                                              <p:tn val="40"/>
                                            </p:cond>
                                          </p:stCondLst>
                                          <p:endCondLst>
                                            <p:cond evt="onStopAudio" delay="0">
                                              <p:tgtEl>
                                                <p:sldTgt/>
                                              </p:tgtEl>
                                            </p:cond>
                                          </p:endCondLst>
                                        </p:cTn>
                                        <p:tgtEl>
                                          <p:sndTgt r:embed="rId3" name="laser.wav"/>
                                        </p:tgtEl>
                                      </p:cMediaNode>
                                    </p:audio>
                                  </p:subTnLst>
                                </p:cTn>
                              </p:par>
                            </p:childTnLst>
                          </p:cTn>
                        </p:par>
                        <p:par>
                          <p:cTn id="43" fill="hold">
                            <p:stCondLst>
                              <p:cond delay="7250"/>
                            </p:stCondLst>
                            <p:childTnLst>
                              <p:par>
                                <p:cTn id="44" presetID="22" presetClass="exit" presetSubtype="8" fill="hold" nodeType="afterEffect">
                                  <p:stCondLst>
                                    <p:cond delay="0"/>
                                  </p:stCondLst>
                                  <p:childTnLst>
                                    <p:animEffect transition="out" filter="wipe(left)">
                                      <p:cBhvr>
                                        <p:cTn id="45" dur="150"/>
                                        <p:tgtEl>
                                          <p:spTgt spid="18"/>
                                        </p:tgtEl>
                                      </p:cBhvr>
                                    </p:animEffect>
                                    <p:set>
                                      <p:cBhvr>
                                        <p:cTn id="46" dur="1" fill="hold">
                                          <p:stCondLst>
                                            <p:cond delay="14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normAutofit/>
          </a:bodyPr>
          <a:lstStyle/>
          <a:p>
            <a:r>
              <a:rPr lang="en-GB" dirty="0" smtClean="0">
                <a:latin typeface="Nasalization Rg" pitchFamily="34" charset="0"/>
              </a:rPr>
              <a:t>Project </a:t>
            </a:r>
            <a:r>
              <a:rPr lang="en-GB" dirty="0" err="1" smtClean="0">
                <a:latin typeface="Nasalization Rg" pitchFamily="34" charset="0"/>
              </a:rPr>
              <a:t>Strongpoints</a:t>
            </a:r>
            <a:r>
              <a:rPr lang="en-GB" dirty="0" smtClean="0">
                <a:latin typeface="Nasalization Rg" pitchFamily="34" charset="0"/>
              </a:rPr>
              <a:t>:</a:t>
            </a:r>
            <a:endParaRPr lang="en-GB" dirty="0"/>
          </a:p>
        </p:txBody>
      </p:sp>
      <p:pic>
        <p:nvPicPr>
          <p:cNvPr id="5" name="Picture 8" descr="C:\Users\Jordan\Desktop\Blank terminal.PNG"/>
          <p:cNvPicPr>
            <a:picLocks noChangeAspect="1" noChangeArrowheads="1"/>
          </p:cNvPicPr>
          <p:nvPr/>
        </p:nvPicPr>
        <p:blipFill>
          <a:blip r:embed="rId3" cstate="print"/>
          <a:srcRect l="34337" r="54217"/>
          <a:stretch>
            <a:fillRect/>
          </a:stretch>
        </p:blipFill>
        <p:spPr bwMode="auto">
          <a:xfrm>
            <a:off x="1619672" y="1628800"/>
            <a:ext cx="5760640" cy="936104"/>
          </a:xfrm>
          <a:prstGeom prst="rect">
            <a:avLst/>
          </a:prstGeom>
          <a:noFill/>
        </p:spPr>
      </p:pic>
      <p:pic>
        <p:nvPicPr>
          <p:cNvPr id="6" name="Picture 8" descr="C:\Users\Jordan\Desktop\Blank terminal.PNG"/>
          <p:cNvPicPr>
            <a:picLocks noChangeAspect="1" noChangeArrowheads="1"/>
          </p:cNvPicPr>
          <p:nvPr/>
        </p:nvPicPr>
        <p:blipFill>
          <a:blip r:embed="rId3" cstate="print"/>
          <a:srcRect r="54217"/>
          <a:stretch>
            <a:fillRect/>
          </a:stretch>
        </p:blipFill>
        <p:spPr bwMode="auto">
          <a:xfrm>
            <a:off x="755576" y="1628800"/>
            <a:ext cx="864096" cy="936104"/>
          </a:xfrm>
          <a:prstGeom prst="rect">
            <a:avLst/>
          </a:prstGeom>
          <a:noFill/>
        </p:spPr>
      </p:pic>
      <p:pic>
        <p:nvPicPr>
          <p:cNvPr id="13" name="Picture 8" descr="C:\Users\Jordan\Desktop\Blank terminal.PNG"/>
          <p:cNvPicPr>
            <a:picLocks noChangeAspect="1" noChangeArrowheads="1"/>
          </p:cNvPicPr>
          <p:nvPr/>
        </p:nvPicPr>
        <p:blipFill>
          <a:blip r:embed="rId3" cstate="print"/>
          <a:srcRect r="65663"/>
          <a:stretch>
            <a:fillRect/>
          </a:stretch>
        </p:blipFill>
        <p:spPr bwMode="auto">
          <a:xfrm flipH="1">
            <a:off x="7380312" y="1628800"/>
            <a:ext cx="360040" cy="936104"/>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971600" y="1988840"/>
            <a:ext cx="7272808" cy="923330"/>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I also believe that one of the game’s </a:t>
            </a:r>
            <a:r>
              <a:rPr lang="en-GB" dirty="0" err="1" smtClean="0">
                <a:solidFill>
                  <a:schemeClr val="bg1">
                    <a:lumMod val="95000"/>
                  </a:schemeClr>
                </a:solidFill>
                <a:latin typeface="Bebas Neue" pitchFamily="34" charset="0"/>
              </a:rPr>
              <a:t>strongpoints</a:t>
            </a:r>
            <a:r>
              <a:rPr lang="en-GB" dirty="0" smtClean="0">
                <a:solidFill>
                  <a:schemeClr val="bg1">
                    <a:lumMod val="95000"/>
                  </a:schemeClr>
                </a:solidFill>
                <a:latin typeface="Bebas Neue" pitchFamily="34" charset="0"/>
              </a:rPr>
              <a:t> is its environmental design.</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18" name="Picture 17" descr="C:\Users\Jordan\Desktop\DevelopmentScreenshots\Engineering Later.PNG"/>
          <p:cNvPicPr/>
          <p:nvPr/>
        </p:nvPicPr>
        <p:blipFill>
          <a:blip r:embed="rId4" cstate="print"/>
          <a:srcRect/>
          <a:stretch>
            <a:fillRect/>
          </a:stretch>
        </p:blipFill>
        <p:spPr bwMode="auto">
          <a:xfrm>
            <a:off x="755576" y="3212976"/>
            <a:ext cx="3024336" cy="1709606"/>
          </a:xfrm>
          <a:prstGeom prst="rect">
            <a:avLst/>
          </a:prstGeom>
          <a:noFill/>
          <a:ln w="9525">
            <a:noFill/>
            <a:miter lim="800000"/>
            <a:headEnd/>
            <a:tailEnd/>
          </a:ln>
        </p:spPr>
      </p:pic>
      <p:pic>
        <p:nvPicPr>
          <p:cNvPr id="19" name="Picture 8" descr="C:\Users\Jordan\Desktop\Blank terminal.PNG"/>
          <p:cNvPicPr>
            <a:picLocks noChangeAspect="1" noChangeArrowheads="1"/>
          </p:cNvPicPr>
          <p:nvPr/>
        </p:nvPicPr>
        <p:blipFill>
          <a:blip r:embed="rId3" cstate="print">
            <a:clrChange>
              <a:clrFrom>
                <a:srgbClr val="000000"/>
              </a:clrFrom>
              <a:clrTo>
                <a:srgbClr val="000000">
                  <a:alpha val="0"/>
                </a:srgbClr>
              </a:clrTo>
            </a:clrChange>
          </a:blip>
          <a:srcRect l="34337" r="54217"/>
          <a:stretch>
            <a:fillRect/>
          </a:stretch>
        </p:blipFill>
        <p:spPr bwMode="auto">
          <a:xfrm>
            <a:off x="4788024" y="2420888"/>
            <a:ext cx="2736304" cy="2376264"/>
          </a:xfrm>
          <a:prstGeom prst="rect">
            <a:avLst/>
          </a:prstGeom>
          <a:noFill/>
        </p:spPr>
      </p:pic>
      <p:pic>
        <p:nvPicPr>
          <p:cNvPr id="20" name="Picture 8" descr="C:\Users\Jordan\Desktop\Blank terminal.PNG"/>
          <p:cNvPicPr>
            <a:picLocks noChangeAspect="1" noChangeArrowheads="1"/>
          </p:cNvPicPr>
          <p:nvPr/>
        </p:nvPicPr>
        <p:blipFill>
          <a:blip r:embed="rId3" cstate="print">
            <a:clrChange>
              <a:clrFrom>
                <a:srgbClr val="000000"/>
              </a:clrFrom>
              <a:clrTo>
                <a:srgbClr val="000000">
                  <a:alpha val="0"/>
                </a:srgbClr>
              </a:clrTo>
            </a:clrChange>
          </a:blip>
          <a:srcRect r="54217"/>
          <a:stretch>
            <a:fillRect/>
          </a:stretch>
        </p:blipFill>
        <p:spPr bwMode="auto">
          <a:xfrm>
            <a:off x="3707904" y="2420888"/>
            <a:ext cx="1116632" cy="2376264"/>
          </a:xfrm>
          <a:prstGeom prst="rect">
            <a:avLst/>
          </a:prstGeom>
          <a:noFill/>
        </p:spPr>
      </p:pic>
      <p:pic>
        <p:nvPicPr>
          <p:cNvPr id="21" name="Picture 8" descr="C:\Users\Jordan\Desktop\Blank terminal.PNG"/>
          <p:cNvPicPr>
            <a:picLocks noChangeAspect="1" noChangeArrowheads="1"/>
          </p:cNvPicPr>
          <p:nvPr/>
        </p:nvPicPr>
        <p:blipFill>
          <a:blip r:embed="rId3" cstate="print">
            <a:clrChange>
              <a:clrFrom>
                <a:srgbClr val="000000"/>
              </a:clrFrom>
              <a:clrTo>
                <a:srgbClr val="000000">
                  <a:alpha val="0"/>
                </a:srgbClr>
              </a:clrTo>
            </a:clrChange>
          </a:blip>
          <a:srcRect r="65663"/>
          <a:stretch>
            <a:fillRect/>
          </a:stretch>
        </p:blipFill>
        <p:spPr bwMode="auto">
          <a:xfrm flipH="1">
            <a:off x="7524328" y="2420888"/>
            <a:ext cx="683568" cy="2376264"/>
          </a:xfrm>
          <a:prstGeom prst="rect">
            <a:avLst/>
          </a:prstGeom>
          <a:noFill/>
        </p:spPr>
      </p:pic>
      <p:sp>
        <p:nvSpPr>
          <p:cNvPr id="26" name="TextBox 25"/>
          <p:cNvSpPr txBox="1"/>
          <p:nvPr/>
        </p:nvSpPr>
        <p:spPr>
          <a:xfrm>
            <a:off x="3995936" y="2780928"/>
            <a:ext cx="3888432" cy="1754326"/>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This territory adopts a warm colour palate, emphasised by red lighting around key areas such as the capture point; not only bringing these areas to attention but highlighting the fact that players are in the Red base.</a:t>
            </a:r>
          </a:p>
          <a:p>
            <a:endParaRPr lang="en-GB" dirty="0">
              <a:solidFill>
                <a:schemeClr val="bg1">
                  <a:lumMod val="95000"/>
                </a:schemeClr>
              </a:solidFill>
              <a:latin typeface="Bebas Neue" pitchFamily="34" charset="0"/>
            </a:endParaRPr>
          </a:p>
        </p:txBody>
      </p:sp>
      <p:sp>
        <p:nvSpPr>
          <p:cNvPr id="22" name="TextBox 21"/>
          <p:cNvSpPr txBox="1"/>
          <p:nvPr/>
        </p:nvSpPr>
        <p:spPr>
          <a:xfrm>
            <a:off x="755576" y="2780928"/>
            <a:ext cx="2448272" cy="923330"/>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Red Base - Engineering</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normAutofit/>
          </a:bodyPr>
          <a:lstStyle/>
          <a:p>
            <a:r>
              <a:rPr lang="en-GB" dirty="0" smtClean="0">
                <a:latin typeface="Nasalization Rg" pitchFamily="34" charset="0"/>
              </a:rPr>
              <a:t>Project </a:t>
            </a:r>
            <a:r>
              <a:rPr lang="en-GB" dirty="0" err="1" smtClean="0">
                <a:latin typeface="Nasalization Rg" pitchFamily="34" charset="0"/>
              </a:rPr>
              <a:t>Strongpoints</a:t>
            </a:r>
            <a:r>
              <a:rPr lang="en-GB" dirty="0" smtClean="0">
                <a:latin typeface="Nasalization Rg" pitchFamily="34" charset="0"/>
              </a:rPr>
              <a:t>:</a:t>
            </a:r>
            <a:endParaRPr lang="en-GB" dirty="0"/>
          </a:p>
        </p:txBody>
      </p:sp>
      <p:pic>
        <p:nvPicPr>
          <p:cNvPr id="5" name="Picture 8" descr="C:\Users\Jordan\Desktop\Blank terminal.PNG"/>
          <p:cNvPicPr>
            <a:picLocks noChangeAspect="1" noChangeArrowheads="1"/>
          </p:cNvPicPr>
          <p:nvPr/>
        </p:nvPicPr>
        <p:blipFill>
          <a:blip r:embed="rId3" cstate="print"/>
          <a:srcRect l="34337" r="54217"/>
          <a:stretch>
            <a:fillRect/>
          </a:stretch>
        </p:blipFill>
        <p:spPr bwMode="auto">
          <a:xfrm>
            <a:off x="1619672" y="1628800"/>
            <a:ext cx="5760640" cy="936104"/>
          </a:xfrm>
          <a:prstGeom prst="rect">
            <a:avLst/>
          </a:prstGeom>
          <a:noFill/>
        </p:spPr>
      </p:pic>
      <p:pic>
        <p:nvPicPr>
          <p:cNvPr id="6" name="Picture 8" descr="C:\Users\Jordan\Desktop\Blank terminal.PNG"/>
          <p:cNvPicPr>
            <a:picLocks noChangeAspect="1" noChangeArrowheads="1"/>
          </p:cNvPicPr>
          <p:nvPr/>
        </p:nvPicPr>
        <p:blipFill>
          <a:blip r:embed="rId3" cstate="print"/>
          <a:srcRect r="54217"/>
          <a:stretch>
            <a:fillRect/>
          </a:stretch>
        </p:blipFill>
        <p:spPr bwMode="auto">
          <a:xfrm>
            <a:off x="755576" y="1628800"/>
            <a:ext cx="864096" cy="936104"/>
          </a:xfrm>
          <a:prstGeom prst="rect">
            <a:avLst/>
          </a:prstGeom>
          <a:noFill/>
        </p:spPr>
      </p:pic>
      <p:pic>
        <p:nvPicPr>
          <p:cNvPr id="13" name="Picture 8" descr="C:\Users\Jordan\Desktop\Blank terminal.PNG"/>
          <p:cNvPicPr>
            <a:picLocks noChangeAspect="1" noChangeArrowheads="1"/>
          </p:cNvPicPr>
          <p:nvPr/>
        </p:nvPicPr>
        <p:blipFill>
          <a:blip r:embed="rId3" cstate="print"/>
          <a:srcRect r="65663"/>
          <a:stretch>
            <a:fillRect/>
          </a:stretch>
        </p:blipFill>
        <p:spPr bwMode="auto">
          <a:xfrm flipH="1">
            <a:off x="7380312" y="1628800"/>
            <a:ext cx="360040" cy="936104"/>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971600" y="1988840"/>
            <a:ext cx="7272808" cy="923330"/>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I also believe that one of the game’s </a:t>
            </a:r>
            <a:r>
              <a:rPr lang="en-GB" dirty="0" err="1" smtClean="0">
                <a:solidFill>
                  <a:schemeClr val="bg1">
                    <a:lumMod val="95000"/>
                  </a:schemeClr>
                </a:solidFill>
                <a:latin typeface="Bebas Neue" pitchFamily="34" charset="0"/>
              </a:rPr>
              <a:t>strongpoints</a:t>
            </a:r>
            <a:r>
              <a:rPr lang="en-GB" dirty="0" smtClean="0">
                <a:solidFill>
                  <a:schemeClr val="bg1">
                    <a:lumMod val="95000"/>
                  </a:schemeClr>
                </a:solidFill>
                <a:latin typeface="Bebas Neue" pitchFamily="34" charset="0"/>
              </a:rPr>
              <a:t> is its environmental design.</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19" name="Picture 8" descr="C:\Users\Jordan\Desktop\Blank terminal.PNG"/>
          <p:cNvPicPr>
            <a:picLocks noChangeAspect="1" noChangeArrowheads="1"/>
          </p:cNvPicPr>
          <p:nvPr/>
        </p:nvPicPr>
        <p:blipFill>
          <a:blip r:embed="rId3" cstate="print">
            <a:clrChange>
              <a:clrFrom>
                <a:srgbClr val="000000"/>
              </a:clrFrom>
              <a:clrTo>
                <a:srgbClr val="000000">
                  <a:alpha val="0"/>
                </a:srgbClr>
              </a:clrTo>
            </a:clrChange>
          </a:blip>
          <a:srcRect l="34337" r="54217"/>
          <a:stretch>
            <a:fillRect/>
          </a:stretch>
        </p:blipFill>
        <p:spPr bwMode="auto">
          <a:xfrm>
            <a:off x="4788024" y="2420888"/>
            <a:ext cx="2736304" cy="3168352"/>
          </a:xfrm>
          <a:prstGeom prst="rect">
            <a:avLst/>
          </a:prstGeom>
          <a:noFill/>
        </p:spPr>
      </p:pic>
      <p:pic>
        <p:nvPicPr>
          <p:cNvPr id="20" name="Picture 8" descr="C:\Users\Jordan\Desktop\Blank terminal.PNG"/>
          <p:cNvPicPr>
            <a:picLocks noChangeAspect="1" noChangeArrowheads="1"/>
          </p:cNvPicPr>
          <p:nvPr/>
        </p:nvPicPr>
        <p:blipFill>
          <a:blip r:embed="rId3" cstate="print">
            <a:clrChange>
              <a:clrFrom>
                <a:srgbClr val="000000"/>
              </a:clrFrom>
              <a:clrTo>
                <a:srgbClr val="000000">
                  <a:alpha val="0"/>
                </a:srgbClr>
              </a:clrTo>
            </a:clrChange>
          </a:blip>
          <a:srcRect r="54217"/>
          <a:stretch>
            <a:fillRect/>
          </a:stretch>
        </p:blipFill>
        <p:spPr bwMode="auto">
          <a:xfrm>
            <a:off x="3707904" y="2420888"/>
            <a:ext cx="1116632" cy="3168352"/>
          </a:xfrm>
          <a:prstGeom prst="rect">
            <a:avLst/>
          </a:prstGeom>
          <a:noFill/>
        </p:spPr>
      </p:pic>
      <p:pic>
        <p:nvPicPr>
          <p:cNvPr id="21" name="Picture 8" descr="C:\Users\Jordan\Desktop\Blank terminal.PNG"/>
          <p:cNvPicPr>
            <a:picLocks noChangeAspect="1" noChangeArrowheads="1"/>
          </p:cNvPicPr>
          <p:nvPr/>
        </p:nvPicPr>
        <p:blipFill>
          <a:blip r:embed="rId3" cstate="print">
            <a:clrChange>
              <a:clrFrom>
                <a:srgbClr val="000000"/>
              </a:clrFrom>
              <a:clrTo>
                <a:srgbClr val="000000">
                  <a:alpha val="0"/>
                </a:srgbClr>
              </a:clrTo>
            </a:clrChange>
          </a:blip>
          <a:srcRect r="65663"/>
          <a:stretch>
            <a:fillRect/>
          </a:stretch>
        </p:blipFill>
        <p:spPr bwMode="auto">
          <a:xfrm flipH="1">
            <a:off x="7524328" y="2420888"/>
            <a:ext cx="683568" cy="3168352"/>
          </a:xfrm>
          <a:prstGeom prst="rect">
            <a:avLst/>
          </a:prstGeom>
          <a:noFill/>
        </p:spPr>
      </p:pic>
      <p:sp>
        <p:nvSpPr>
          <p:cNvPr id="26" name="TextBox 25"/>
          <p:cNvSpPr txBox="1"/>
          <p:nvPr/>
        </p:nvSpPr>
        <p:spPr>
          <a:xfrm>
            <a:off x="4067944" y="2996952"/>
            <a:ext cx="3888432" cy="1477328"/>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Smooth walls and round geometry were used extensively in the creation of the bridge, contrasting the industrial and angular design of the Engineering Section with a sleek and professional aesthetic</a:t>
            </a:r>
            <a:endParaRPr lang="en-GB" dirty="0">
              <a:solidFill>
                <a:schemeClr val="bg1">
                  <a:lumMod val="95000"/>
                </a:schemeClr>
              </a:solidFill>
              <a:latin typeface="Bebas Neue" pitchFamily="34" charset="0"/>
            </a:endParaRPr>
          </a:p>
        </p:txBody>
      </p:sp>
      <p:pic>
        <p:nvPicPr>
          <p:cNvPr id="22" name="Picture 21"/>
          <p:cNvPicPr/>
          <p:nvPr/>
        </p:nvPicPr>
        <p:blipFill>
          <a:blip r:embed="rId4" cstate="print"/>
          <a:srcRect l="33836"/>
          <a:stretch>
            <a:fillRect/>
          </a:stretch>
        </p:blipFill>
        <p:spPr bwMode="auto">
          <a:xfrm>
            <a:off x="683568" y="3284984"/>
            <a:ext cx="3168352" cy="1653698"/>
          </a:xfrm>
          <a:prstGeom prst="rect">
            <a:avLst/>
          </a:prstGeom>
          <a:noFill/>
          <a:ln w="9525">
            <a:noFill/>
            <a:miter lim="800000"/>
            <a:headEnd/>
            <a:tailEnd/>
          </a:ln>
        </p:spPr>
      </p:pic>
      <p:sp>
        <p:nvSpPr>
          <p:cNvPr id="14" name="TextBox 13"/>
          <p:cNvSpPr txBox="1"/>
          <p:nvPr/>
        </p:nvSpPr>
        <p:spPr>
          <a:xfrm>
            <a:off x="755576" y="2780928"/>
            <a:ext cx="2448272" cy="923330"/>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Yellow Base - Bridge</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normAutofit/>
          </a:bodyPr>
          <a:lstStyle/>
          <a:p>
            <a:r>
              <a:rPr lang="en-GB" dirty="0" smtClean="0">
                <a:latin typeface="Nasalization Rg" pitchFamily="34" charset="0"/>
              </a:rPr>
              <a:t>Project </a:t>
            </a:r>
            <a:r>
              <a:rPr lang="en-GB" dirty="0" err="1" smtClean="0">
                <a:latin typeface="Nasalization Rg" pitchFamily="34" charset="0"/>
              </a:rPr>
              <a:t>Weakpoints</a:t>
            </a:r>
            <a:r>
              <a:rPr lang="en-GB" dirty="0" smtClean="0">
                <a:latin typeface="Nasalization Rg" pitchFamily="34" charset="0"/>
              </a:rPr>
              <a:t>:</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619672" y="1628800"/>
            <a:ext cx="5760640" cy="936104"/>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755576" y="1628800"/>
            <a:ext cx="864096" cy="936104"/>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7380312" y="1628800"/>
            <a:ext cx="360040" cy="936104"/>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971600" y="1844825"/>
            <a:ext cx="7272808" cy="1200329"/>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A major issue with the project was my underestimation the time required to complete</a:t>
            </a:r>
          </a:p>
          <a:p>
            <a:r>
              <a:rPr lang="en-GB" dirty="0" smtClean="0">
                <a:solidFill>
                  <a:schemeClr val="bg1">
                    <a:lumMod val="95000"/>
                  </a:schemeClr>
                </a:solidFill>
                <a:latin typeface="Bebas Neue" pitchFamily="34" charset="0"/>
              </a:rPr>
              <a:t> the map.</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19" name="Picture 8" descr="C:\Users\Jordan\Desktop\Blank terminal.PNG"/>
          <p:cNvPicPr>
            <a:picLocks noChangeAspect="1" noChangeArrowheads="1"/>
          </p:cNvPicPr>
          <p:nvPr/>
        </p:nvPicPr>
        <p:blipFill>
          <a:blip r:embed="rId2" cstate="print">
            <a:clrChange>
              <a:clrFrom>
                <a:srgbClr val="000000"/>
              </a:clrFrom>
              <a:clrTo>
                <a:srgbClr val="000000">
                  <a:alpha val="0"/>
                </a:srgbClr>
              </a:clrTo>
            </a:clrChange>
          </a:blip>
          <a:srcRect l="34337" r="54217"/>
          <a:stretch>
            <a:fillRect/>
          </a:stretch>
        </p:blipFill>
        <p:spPr bwMode="auto">
          <a:xfrm>
            <a:off x="4788024" y="2420888"/>
            <a:ext cx="2736304" cy="3168352"/>
          </a:xfrm>
          <a:prstGeom prst="rect">
            <a:avLst/>
          </a:prstGeom>
          <a:noFill/>
        </p:spPr>
      </p:pic>
      <p:pic>
        <p:nvPicPr>
          <p:cNvPr id="20" name="Picture 8" descr="C:\Users\Jordan\Desktop\Blank terminal.PNG"/>
          <p:cNvPicPr>
            <a:picLocks noChangeAspect="1" noChangeArrowheads="1"/>
          </p:cNvPicPr>
          <p:nvPr/>
        </p:nvPicPr>
        <p:blipFill>
          <a:blip r:embed="rId2" cstate="print">
            <a:clrChange>
              <a:clrFrom>
                <a:srgbClr val="000000"/>
              </a:clrFrom>
              <a:clrTo>
                <a:srgbClr val="000000">
                  <a:alpha val="0"/>
                </a:srgbClr>
              </a:clrTo>
            </a:clrChange>
          </a:blip>
          <a:srcRect r="54217"/>
          <a:stretch>
            <a:fillRect/>
          </a:stretch>
        </p:blipFill>
        <p:spPr bwMode="auto">
          <a:xfrm>
            <a:off x="3707904" y="2420888"/>
            <a:ext cx="1116632" cy="3168352"/>
          </a:xfrm>
          <a:prstGeom prst="rect">
            <a:avLst/>
          </a:prstGeom>
          <a:noFill/>
        </p:spPr>
      </p:pic>
      <p:pic>
        <p:nvPicPr>
          <p:cNvPr id="21" name="Picture 8" descr="C:\Users\Jordan\Desktop\Blank terminal.PNG"/>
          <p:cNvPicPr>
            <a:picLocks noChangeAspect="1" noChangeArrowheads="1"/>
          </p:cNvPicPr>
          <p:nvPr/>
        </p:nvPicPr>
        <p:blipFill>
          <a:blip r:embed="rId2" cstate="print">
            <a:clrChange>
              <a:clrFrom>
                <a:srgbClr val="000000"/>
              </a:clrFrom>
              <a:clrTo>
                <a:srgbClr val="000000">
                  <a:alpha val="0"/>
                </a:srgbClr>
              </a:clrTo>
            </a:clrChange>
          </a:blip>
          <a:srcRect r="65663"/>
          <a:stretch>
            <a:fillRect/>
          </a:stretch>
        </p:blipFill>
        <p:spPr bwMode="auto">
          <a:xfrm flipH="1">
            <a:off x="7524328" y="2420888"/>
            <a:ext cx="683568" cy="3168352"/>
          </a:xfrm>
          <a:prstGeom prst="rect">
            <a:avLst/>
          </a:prstGeom>
          <a:noFill/>
        </p:spPr>
      </p:pic>
      <p:sp>
        <p:nvSpPr>
          <p:cNvPr id="26" name="TextBox 25"/>
          <p:cNvSpPr txBox="1"/>
          <p:nvPr/>
        </p:nvSpPr>
        <p:spPr>
          <a:xfrm>
            <a:off x="4067944" y="2996952"/>
            <a:ext cx="3888432" cy="2308324"/>
          </a:xfrm>
          <a:prstGeom prst="rect">
            <a:avLst/>
          </a:prstGeom>
          <a:noFill/>
        </p:spPr>
        <p:txBody>
          <a:bodyPr wrap="square" rtlCol="0">
            <a:spAutoFit/>
          </a:bodyPr>
          <a:lstStyle/>
          <a:p>
            <a:pPr>
              <a:buFont typeface="Arial" pitchFamily="34" charset="0"/>
              <a:buChar char="•"/>
            </a:pPr>
            <a:r>
              <a:rPr lang="en-GB" dirty="0" smtClean="0">
                <a:solidFill>
                  <a:schemeClr val="bg1">
                    <a:lumMod val="95000"/>
                  </a:schemeClr>
                </a:solidFill>
                <a:latin typeface="Bebas Neue" pitchFamily="34" charset="0"/>
              </a:rPr>
              <a:t>A large amount of time was dedicated to constructing the map.</a:t>
            </a:r>
          </a:p>
          <a:p>
            <a:pPr>
              <a:buFont typeface="Arial" pitchFamily="34" charset="0"/>
              <a:buChar char="•"/>
            </a:pPr>
            <a:endParaRPr lang="en-GB" dirty="0" smtClean="0">
              <a:solidFill>
                <a:schemeClr val="bg1">
                  <a:lumMod val="95000"/>
                </a:schemeClr>
              </a:solidFill>
              <a:latin typeface="Bebas Neue" pitchFamily="34" charset="0"/>
            </a:endParaRPr>
          </a:p>
          <a:p>
            <a:pPr>
              <a:buFont typeface="Arial" pitchFamily="34" charset="0"/>
              <a:buChar char="•"/>
            </a:pPr>
            <a:r>
              <a:rPr lang="en-GB" dirty="0" smtClean="0">
                <a:solidFill>
                  <a:schemeClr val="bg1">
                    <a:lumMod val="95000"/>
                  </a:schemeClr>
                </a:solidFill>
                <a:latin typeface="Bebas Neue" pitchFamily="34" charset="0"/>
              </a:rPr>
              <a:t>The game did not undergo live testing until the entire map was created.</a:t>
            </a:r>
          </a:p>
          <a:p>
            <a:pPr>
              <a:buFont typeface="Arial" pitchFamily="34" charset="0"/>
              <a:buChar char="•"/>
            </a:pPr>
            <a:endParaRPr lang="en-GB" dirty="0" smtClean="0">
              <a:solidFill>
                <a:schemeClr val="bg1">
                  <a:lumMod val="95000"/>
                </a:schemeClr>
              </a:solidFill>
              <a:latin typeface="Bebas Neue" pitchFamily="34" charset="0"/>
            </a:endParaRPr>
          </a:p>
          <a:p>
            <a:pPr>
              <a:buFont typeface="Arial" pitchFamily="34" charset="0"/>
              <a:buChar char="•"/>
            </a:pPr>
            <a:r>
              <a:rPr lang="en-GB" dirty="0" smtClean="0">
                <a:solidFill>
                  <a:schemeClr val="bg1">
                    <a:lumMod val="95000"/>
                  </a:schemeClr>
                </a:solidFill>
                <a:latin typeface="Bebas Neue" pitchFamily="34" charset="0"/>
              </a:rPr>
              <a:t>The map can feel too large at times.</a:t>
            </a:r>
          </a:p>
          <a:p>
            <a:endParaRPr lang="en-GB" dirty="0">
              <a:solidFill>
                <a:schemeClr val="bg1">
                  <a:lumMod val="95000"/>
                </a:schemeClr>
              </a:solidFill>
              <a:latin typeface="Bebas Neue" pitchFamily="34" charset="0"/>
            </a:endParaRPr>
          </a:p>
        </p:txBody>
      </p:sp>
      <p:pic>
        <p:nvPicPr>
          <p:cNvPr id="14" name="Picture 13" descr="C:\Users\Jordan\Desktop\DevelopmentScreenshots\Distance.png"/>
          <p:cNvPicPr/>
          <p:nvPr/>
        </p:nvPicPr>
        <p:blipFill>
          <a:blip r:embed="rId3" cstate="print"/>
          <a:srcRect/>
          <a:stretch>
            <a:fillRect/>
          </a:stretch>
        </p:blipFill>
        <p:spPr bwMode="auto">
          <a:xfrm>
            <a:off x="179512" y="3140968"/>
            <a:ext cx="3600400" cy="21602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normAutofit/>
          </a:bodyPr>
          <a:lstStyle/>
          <a:p>
            <a:r>
              <a:rPr lang="en-GB" dirty="0" smtClean="0">
                <a:latin typeface="Nasalization Rg" pitchFamily="34" charset="0"/>
              </a:rPr>
              <a:t>Project </a:t>
            </a:r>
            <a:r>
              <a:rPr lang="en-GB" dirty="0" err="1" smtClean="0">
                <a:latin typeface="Nasalization Rg" pitchFamily="34" charset="0"/>
              </a:rPr>
              <a:t>Weakpoints</a:t>
            </a:r>
            <a:r>
              <a:rPr lang="en-GB" dirty="0" smtClean="0">
                <a:latin typeface="Nasalization Rg" pitchFamily="34" charset="0"/>
              </a:rPr>
              <a:t>:</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619672" y="1628800"/>
            <a:ext cx="5760640" cy="936104"/>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755576" y="1628800"/>
            <a:ext cx="864096" cy="936104"/>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7380312" y="1628800"/>
            <a:ext cx="360040" cy="936104"/>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971600" y="1844825"/>
            <a:ext cx="7272808" cy="923330"/>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Time constraints faced in the New Year caused me to scrap plans for several in-development characters as well as the support for a third team.</a:t>
            </a:r>
          </a:p>
          <a:p>
            <a:endParaRPr lang="en-GB" dirty="0">
              <a:solidFill>
                <a:schemeClr val="bg1">
                  <a:lumMod val="95000"/>
                </a:schemeClr>
              </a:solidFill>
              <a:latin typeface="Bebas Neue" pitchFamily="34" charset="0"/>
            </a:endParaRPr>
          </a:p>
        </p:txBody>
      </p:sp>
      <p:pic>
        <p:nvPicPr>
          <p:cNvPr id="19" name="Picture 8" descr="C:\Users\Jordan\Desktop\Blank terminal.PNG"/>
          <p:cNvPicPr>
            <a:picLocks noChangeAspect="1" noChangeArrowheads="1"/>
          </p:cNvPicPr>
          <p:nvPr/>
        </p:nvPicPr>
        <p:blipFill>
          <a:blip r:embed="rId2" cstate="print">
            <a:clrChange>
              <a:clrFrom>
                <a:srgbClr val="000000"/>
              </a:clrFrom>
              <a:clrTo>
                <a:srgbClr val="000000">
                  <a:alpha val="0"/>
                </a:srgbClr>
              </a:clrTo>
            </a:clrChange>
          </a:blip>
          <a:srcRect l="34337" r="54217"/>
          <a:stretch>
            <a:fillRect/>
          </a:stretch>
        </p:blipFill>
        <p:spPr bwMode="auto">
          <a:xfrm>
            <a:off x="4788024" y="2420888"/>
            <a:ext cx="2736304" cy="3168352"/>
          </a:xfrm>
          <a:prstGeom prst="rect">
            <a:avLst/>
          </a:prstGeom>
          <a:noFill/>
        </p:spPr>
      </p:pic>
      <p:pic>
        <p:nvPicPr>
          <p:cNvPr id="20" name="Picture 8" descr="C:\Users\Jordan\Desktop\Blank terminal.PNG"/>
          <p:cNvPicPr>
            <a:picLocks noChangeAspect="1" noChangeArrowheads="1"/>
          </p:cNvPicPr>
          <p:nvPr/>
        </p:nvPicPr>
        <p:blipFill>
          <a:blip r:embed="rId2" cstate="print">
            <a:clrChange>
              <a:clrFrom>
                <a:srgbClr val="000000"/>
              </a:clrFrom>
              <a:clrTo>
                <a:srgbClr val="000000">
                  <a:alpha val="0"/>
                </a:srgbClr>
              </a:clrTo>
            </a:clrChange>
          </a:blip>
          <a:srcRect r="54217"/>
          <a:stretch>
            <a:fillRect/>
          </a:stretch>
        </p:blipFill>
        <p:spPr bwMode="auto">
          <a:xfrm>
            <a:off x="3707904" y="2420888"/>
            <a:ext cx="1116632" cy="3168352"/>
          </a:xfrm>
          <a:prstGeom prst="rect">
            <a:avLst/>
          </a:prstGeom>
          <a:noFill/>
        </p:spPr>
      </p:pic>
      <p:pic>
        <p:nvPicPr>
          <p:cNvPr id="21" name="Picture 8" descr="C:\Users\Jordan\Desktop\Blank terminal.PNG"/>
          <p:cNvPicPr>
            <a:picLocks noChangeAspect="1" noChangeArrowheads="1"/>
          </p:cNvPicPr>
          <p:nvPr/>
        </p:nvPicPr>
        <p:blipFill>
          <a:blip r:embed="rId2" cstate="print">
            <a:clrChange>
              <a:clrFrom>
                <a:srgbClr val="000000"/>
              </a:clrFrom>
              <a:clrTo>
                <a:srgbClr val="000000">
                  <a:alpha val="0"/>
                </a:srgbClr>
              </a:clrTo>
            </a:clrChange>
          </a:blip>
          <a:srcRect r="65663"/>
          <a:stretch>
            <a:fillRect/>
          </a:stretch>
        </p:blipFill>
        <p:spPr bwMode="auto">
          <a:xfrm flipH="1">
            <a:off x="7524328" y="2420888"/>
            <a:ext cx="683568" cy="3168352"/>
          </a:xfrm>
          <a:prstGeom prst="rect">
            <a:avLst/>
          </a:prstGeom>
          <a:noFill/>
        </p:spPr>
      </p:pic>
      <p:sp>
        <p:nvSpPr>
          <p:cNvPr id="26" name="TextBox 25"/>
          <p:cNvSpPr txBox="1"/>
          <p:nvPr/>
        </p:nvSpPr>
        <p:spPr>
          <a:xfrm>
            <a:off x="4067944" y="2996952"/>
            <a:ext cx="3888432" cy="1754326"/>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As can be seen in the early map plan, a separate three team map was planned.</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The code and textures for a  blue team are in the game files.</a:t>
            </a:r>
          </a:p>
          <a:p>
            <a:endParaRPr lang="en-GB" dirty="0">
              <a:solidFill>
                <a:schemeClr val="bg1">
                  <a:lumMod val="95000"/>
                </a:schemeClr>
              </a:solidFill>
              <a:latin typeface="Bebas Neue" pitchFamily="34" charset="0"/>
            </a:endParaRPr>
          </a:p>
        </p:txBody>
      </p:sp>
      <p:pic>
        <p:nvPicPr>
          <p:cNvPr id="14" name="Picture 13" descr="C:\Users\Jordan\Documents\Scanned Documents\Image (23).jpg"/>
          <p:cNvPicPr/>
          <p:nvPr/>
        </p:nvPicPr>
        <p:blipFill>
          <a:blip r:embed="rId3" cstate="print"/>
          <a:srcRect t="44889" r="8761"/>
          <a:stretch>
            <a:fillRect/>
          </a:stretch>
        </p:blipFill>
        <p:spPr bwMode="auto">
          <a:xfrm rot="16200000">
            <a:off x="395537" y="3068961"/>
            <a:ext cx="3168353" cy="2592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normAutofit/>
          </a:bodyPr>
          <a:lstStyle/>
          <a:p>
            <a:r>
              <a:rPr lang="en-GB" dirty="0" smtClean="0">
                <a:latin typeface="Nasalization Rg" pitchFamily="34" charset="0"/>
              </a:rPr>
              <a:t>Project </a:t>
            </a:r>
            <a:r>
              <a:rPr lang="en-GB" dirty="0" err="1" smtClean="0">
                <a:latin typeface="Nasalization Rg" pitchFamily="34" charset="0"/>
              </a:rPr>
              <a:t>Weakpoints</a:t>
            </a:r>
            <a:r>
              <a:rPr lang="en-GB" dirty="0" smtClean="0">
                <a:latin typeface="Nasalization Rg" pitchFamily="34" charset="0"/>
              </a:rPr>
              <a:t>:</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619672" y="1628800"/>
            <a:ext cx="5760640" cy="936104"/>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755576" y="1628800"/>
            <a:ext cx="864096" cy="936104"/>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7380312" y="1628800"/>
            <a:ext cx="360040" cy="936104"/>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971600" y="1844825"/>
            <a:ext cx="7272808" cy="923330"/>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Time constraints faced in the New Year caused me to scrap plans for several in-development characters as well as the support for a third team.</a:t>
            </a:r>
          </a:p>
          <a:p>
            <a:endParaRPr lang="en-GB" dirty="0">
              <a:solidFill>
                <a:schemeClr val="bg1">
                  <a:lumMod val="95000"/>
                </a:schemeClr>
              </a:solidFill>
              <a:latin typeface="Bebas Neue" pitchFamily="34" charset="0"/>
            </a:endParaRPr>
          </a:p>
        </p:txBody>
      </p:sp>
      <p:pic>
        <p:nvPicPr>
          <p:cNvPr id="19" name="Picture 8" descr="C:\Users\Jordan\Desktop\Blank terminal.PNG"/>
          <p:cNvPicPr>
            <a:picLocks noChangeAspect="1" noChangeArrowheads="1"/>
          </p:cNvPicPr>
          <p:nvPr/>
        </p:nvPicPr>
        <p:blipFill>
          <a:blip r:embed="rId2" cstate="print">
            <a:clrChange>
              <a:clrFrom>
                <a:srgbClr val="000000"/>
              </a:clrFrom>
              <a:clrTo>
                <a:srgbClr val="000000">
                  <a:alpha val="0"/>
                </a:srgbClr>
              </a:clrTo>
            </a:clrChange>
          </a:blip>
          <a:srcRect l="34337" r="54217"/>
          <a:stretch>
            <a:fillRect/>
          </a:stretch>
        </p:blipFill>
        <p:spPr bwMode="auto">
          <a:xfrm>
            <a:off x="4788024" y="2420888"/>
            <a:ext cx="2736304" cy="3168352"/>
          </a:xfrm>
          <a:prstGeom prst="rect">
            <a:avLst/>
          </a:prstGeom>
          <a:noFill/>
        </p:spPr>
      </p:pic>
      <p:pic>
        <p:nvPicPr>
          <p:cNvPr id="20" name="Picture 8" descr="C:\Users\Jordan\Desktop\Blank terminal.PNG"/>
          <p:cNvPicPr>
            <a:picLocks noChangeAspect="1" noChangeArrowheads="1"/>
          </p:cNvPicPr>
          <p:nvPr/>
        </p:nvPicPr>
        <p:blipFill>
          <a:blip r:embed="rId2" cstate="print">
            <a:clrChange>
              <a:clrFrom>
                <a:srgbClr val="000000"/>
              </a:clrFrom>
              <a:clrTo>
                <a:srgbClr val="000000">
                  <a:alpha val="0"/>
                </a:srgbClr>
              </a:clrTo>
            </a:clrChange>
          </a:blip>
          <a:srcRect r="54217"/>
          <a:stretch>
            <a:fillRect/>
          </a:stretch>
        </p:blipFill>
        <p:spPr bwMode="auto">
          <a:xfrm>
            <a:off x="3707904" y="2420888"/>
            <a:ext cx="1116632" cy="3168352"/>
          </a:xfrm>
          <a:prstGeom prst="rect">
            <a:avLst/>
          </a:prstGeom>
          <a:noFill/>
        </p:spPr>
      </p:pic>
      <p:pic>
        <p:nvPicPr>
          <p:cNvPr id="21" name="Picture 8" descr="C:\Users\Jordan\Desktop\Blank terminal.PNG"/>
          <p:cNvPicPr>
            <a:picLocks noChangeAspect="1" noChangeArrowheads="1"/>
          </p:cNvPicPr>
          <p:nvPr/>
        </p:nvPicPr>
        <p:blipFill>
          <a:blip r:embed="rId2" cstate="print">
            <a:clrChange>
              <a:clrFrom>
                <a:srgbClr val="000000"/>
              </a:clrFrom>
              <a:clrTo>
                <a:srgbClr val="000000">
                  <a:alpha val="0"/>
                </a:srgbClr>
              </a:clrTo>
            </a:clrChange>
          </a:blip>
          <a:srcRect r="65663"/>
          <a:stretch>
            <a:fillRect/>
          </a:stretch>
        </p:blipFill>
        <p:spPr bwMode="auto">
          <a:xfrm flipH="1">
            <a:off x="7524328" y="2420888"/>
            <a:ext cx="683568" cy="3168352"/>
          </a:xfrm>
          <a:prstGeom prst="rect">
            <a:avLst/>
          </a:prstGeom>
          <a:noFill/>
        </p:spPr>
      </p:pic>
      <p:sp>
        <p:nvSpPr>
          <p:cNvPr id="26" name="TextBox 25"/>
          <p:cNvSpPr txBox="1"/>
          <p:nvPr/>
        </p:nvSpPr>
        <p:spPr>
          <a:xfrm>
            <a:off x="4067944" y="2996952"/>
            <a:ext cx="3888432" cy="1754326"/>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As can be seen in the early map plan, a separate three team map was planned.</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The code and textures for a  blue team are in the game files.</a:t>
            </a:r>
          </a:p>
          <a:p>
            <a:endParaRPr lang="en-GB" dirty="0">
              <a:solidFill>
                <a:schemeClr val="bg1">
                  <a:lumMod val="95000"/>
                </a:schemeClr>
              </a:solidFill>
              <a:latin typeface="Bebas Neue" pitchFamily="34" charset="0"/>
            </a:endParaRPr>
          </a:p>
        </p:txBody>
      </p:sp>
      <p:pic>
        <p:nvPicPr>
          <p:cNvPr id="14" name="Picture 13" descr="C:\Users\Jordan\Documents\Scanned Documents\Image (23).jpg"/>
          <p:cNvPicPr/>
          <p:nvPr/>
        </p:nvPicPr>
        <p:blipFill>
          <a:blip r:embed="rId3" cstate="print"/>
          <a:srcRect t="44889" r="8761"/>
          <a:stretch>
            <a:fillRect/>
          </a:stretch>
        </p:blipFill>
        <p:spPr bwMode="auto">
          <a:xfrm rot="16200000">
            <a:off x="395537" y="3068961"/>
            <a:ext cx="3168353" cy="2592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The Inspiration:</a:t>
            </a:r>
            <a:endParaRPr lang="en-GB" dirty="0">
              <a:latin typeface="Nasalization Rg" pitchFamily="34" charset="0"/>
            </a:endParaRPr>
          </a:p>
        </p:txBody>
      </p:sp>
      <p:pic>
        <p:nvPicPr>
          <p:cNvPr id="11" name="Picture 8" descr="C:\Users\Jordan\Desktop\Blank terminal.PNG"/>
          <p:cNvPicPr>
            <a:picLocks noChangeAspect="1" noChangeArrowheads="1"/>
          </p:cNvPicPr>
          <p:nvPr/>
        </p:nvPicPr>
        <p:blipFill>
          <a:blip r:embed="rId3" cstate="print"/>
          <a:srcRect l="34337" r="54217"/>
          <a:stretch>
            <a:fillRect/>
          </a:stretch>
        </p:blipFill>
        <p:spPr bwMode="auto">
          <a:xfrm>
            <a:off x="1547664" y="2132856"/>
            <a:ext cx="2808312" cy="3774728"/>
          </a:xfrm>
          <a:prstGeom prst="rect">
            <a:avLst/>
          </a:prstGeom>
          <a:noFill/>
        </p:spPr>
      </p:pic>
      <p:pic>
        <p:nvPicPr>
          <p:cNvPr id="12" name="Picture 8" descr="C:\Users\Jordan\Desktop\Blank terminal.PNG"/>
          <p:cNvPicPr>
            <a:picLocks noChangeAspect="1" noChangeArrowheads="1"/>
          </p:cNvPicPr>
          <p:nvPr/>
        </p:nvPicPr>
        <p:blipFill>
          <a:blip r:embed="rId3" cstate="print"/>
          <a:srcRect r="54217"/>
          <a:stretch>
            <a:fillRect/>
          </a:stretch>
        </p:blipFill>
        <p:spPr bwMode="auto">
          <a:xfrm>
            <a:off x="-180528" y="2132856"/>
            <a:ext cx="1728192" cy="3774728"/>
          </a:xfrm>
          <a:prstGeom prst="rect">
            <a:avLst/>
          </a:prstGeom>
          <a:noFill/>
        </p:spPr>
      </p:pic>
      <p:pic>
        <p:nvPicPr>
          <p:cNvPr id="13" name="Picture 8" descr="C:\Users\Jordan\Desktop\Blank terminal.PNG"/>
          <p:cNvPicPr>
            <a:picLocks noChangeAspect="1" noChangeArrowheads="1"/>
          </p:cNvPicPr>
          <p:nvPr/>
        </p:nvPicPr>
        <p:blipFill>
          <a:blip r:embed="rId3" cstate="print"/>
          <a:srcRect l="47469" r="2933"/>
          <a:stretch>
            <a:fillRect/>
          </a:stretch>
        </p:blipFill>
        <p:spPr bwMode="auto">
          <a:xfrm>
            <a:off x="4355976" y="2132856"/>
            <a:ext cx="1872208" cy="3774728"/>
          </a:xfrm>
          <a:prstGeom prst="rect">
            <a:avLst/>
          </a:prstGeom>
          <a:noFill/>
        </p:spPr>
      </p:pic>
      <p:sp>
        <p:nvSpPr>
          <p:cNvPr id="14" name="TextBox 13"/>
          <p:cNvSpPr txBox="1"/>
          <p:nvPr/>
        </p:nvSpPr>
        <p:spPr>
          <a:xfrm>
            <a:off x="575048" y="2924944"/>
            <a:ext cx="5328592" cy="286232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The initial inspiration for the project was sparked by a webinar delivered by blackbird interactive.</a:t>
            </a:r>
          </a:p>
          <a:p>
            <a:endParaRPr lang="en-GB" dirty="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It discussed the technical problems encountered  by the development team in creating a multiplayer aspect for a strategy game.</a:t>
            </a:r>
          </a:p>
          <a:p>
            <a:endParaRPr lang="en-GB" dirty="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The game in question  was </a:t>
            </a:r>
            <a:r>
              <a:rPr lang="en-GB" dirty="0" err="1" smtClean="0">
                <a:solidFill>
                  <a:schemeClr val="bg1">
                    <a:lumMod val="95000"/>
                  </a:schemeClr>
                </a:solidFill>
                <a:latin typeface="Bebas Neue" pitchFamily="34" charset="0"/>
              </a:rPr>
              <a:t>Homeworld</a:t>
            </a:r>
            <a:r>
              <a:rPr lang="en-GB" dirty="0" smtClean="0">
                <a:solidFill>
                  <a:schemeClr val="bg1">
                    <a:lumMod val="95000"/>
                  </a:schemeClr>
                </a:solidFill>
                <a:latin typeface="Bebas Neue" pitchFamily="34" charset="0"/>
              </a:rPr>
              <a:t>: Deserts of </a:t>
            </a:r>
            <a:r>
              <a:rPr lang="en-GB" dirty="0" err="1" smtClean="0">
                <a:solidFill>
                  <a:schemeClr val="bg1">
                    <a:lumMod val="95000"/>
                  </a:schemeClr>
                </a:solidFill>
                <a:latin typeface="Bebas Neue" pitchFamily="34" charset="0"/>
              </a:rPr>
              <a:t>Kharak</a:t>
            </a:r>
            <a:r>
              <a:rPr lang="en-GB" dirty="0" smtClean="0">
                <a:solidFill>
                  <a:schemeClr val="bg1">
                    <a:lumMod val="95000"/>
                  </a:schemeClr>
                </a:solidFill>
                <a:latin typeface="Bebas Neue" pitchFamily="34" charset="0"/>
              </a:rPr>
              <a:t>.</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3078" name="Picture 6" descr="Image result"/>
          <p:cNvPicPr>
            <a:picLocks noChangeAspect="1" noChangeArrowheads="1"/>
          </p:cNvPicPr>
          <p:nvPr/>
        </p:nvPicPr>
        <p:blipFill>
          <a:blip r:embed="rId4" cstate="print"/>
          <a:srcRect/>
          <a:stretch>
            <a:fillRect/>
          </a:stretch>
        </p:blipFill>
        <p:spPr bwMode="auto">
          <a:xfrm>
            <a:off x="6228184" y="2132856"/>
            <a:ext cx="2699792" cy="37238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wipe(left)">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wipe(left)">
                                      <p:cBhvr>
                                        <p:cTn id="17" dur="500"/>
                                        <p:tgtEl>
                                          <p:spTgt spid="14">
                                            <p:txEl>
                                              <p:pRg st="4" end="4"/>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078"/>
                                        </p:tgtEl>
                                        <p:attrNameLst>
                                          <p:attrName>style.visibility</p:attrName>
                                        </p:attrNameLst>
                                      </p:cBhvr>
                                      <p:to>
                                        <p:strVal val="visible"/>
                                      </p:to>
                                    </p:set>
                                    <p:animEffect transition="in" filter="fade">
                                      <p:cBhvr>
                                        <p:cTn id="21" dur="30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The Inspiration:</a:t>
            </a:r>
            <a:endParaRPr lang="en-GB" dirty="0">
              <a:latin typeface="Nasalization Rg" pitchFamily="34" charset="0"/>
            </a:endParaRPr>
          </a:p>
        </p:txBody>
      </p:sp>
      <p:pic>
        <p:nvPicPr>
          <p:cNvPr id="11" name="Picture 8" descr="C:\Users\Jordan\Desktop\Blank terminal.PNG"/>
          <p:cNvPicPr>
            <a:picLocks noChangeAspect="1" noChangeArrowheads="1"/>
          </p:cNvPicPr>
          <p:nvPr/>
        </p:nvPicPr>
        <p:blipFill>
          <a:blip r:embed="rId3" cstate="print"/>
          <a:srcRect l="34337" r="54217"/>
          <a:stretch>
            <a:fillRect/>
          </a:stretch>
        </p:blipFill>
        <p:spPr bwMode="auto">
          <a:xfrm>
            <a:off x="1547664" y="2132856"/>
            <a:ext cx="2808312" cy="3774728"/>
          </a:xfrm>
          <a:prstGeom prst="rect">
            <a:avLst/>
          </a:prstGeom>
          <a:noFill/>
        </p:spPr>
      </p:pic>
      <p:pic>
        <p:nvPicPr>
          <p:cNvPr id="12" name="Picture 8" descr="C:\Users\Jordan\Desktop\Blank terminal.PNG"/>
          <p:cNvPicPr>
            <a:picLocks noChangeAspect="1" noChangeArrowheads="1"/>
          </p:cNvPicPr>
          <p:nvPr/>
        </p:nvPicPr>
        <p:blipFill>
          <a:blip r:embed="rId3" cstate="print"/>
          <a:srcRect r="54217"/>
          <a:stretch>
            <a:fillRect/>
          </a:stretch>
        </p:blipFill>
        <p:spPr bwMode="auto">
          <a:xfrm>
            <a:off x="-180528" y="2132856"/>
            <a:ext cx="1728192" cy="3774728"/>
          </a:xfrm>
          <a:prstGeom prst="rect">
            <a:avLst/>
          </a:prstGeom>
          <a:noFill/>
        </p:spPr>
      </p:pic>
      <p:pic>
        <p:nvPicPr>
          <p:cNvPr id="13" name="Picture 8" descr="C:\Users\Jordan\Desktop\Blank terminal.PNG"/>
          <p:cNvPicPr>
            <a:picLocks noChangeAspect="1" noChangeArrowheads="1"/>
          </p:cNvPicPr>
          <p:nvPr/>
        </p:nvPicPr>
        <p:blipFill>
          <a:blip r:embed="rId3" cstate="print"/>
          <a:srcRect l="47469" r="2933"/>
          <a:stretch>
            <a:fillRect/>
          </a:stretch>
        </p:blipFill>
        <p:spPr bwMode="auto">
          <a:xfrm>
            <a:off x="4355976" y="2132856"/>
            <a:ext cx="1872208" cy="3774728"/>
          </a:xfrm>
          <a:prstGeom prst="rect">
            <a:avLst/>
          </a:prstGeom>
          <a:noFill/>
        </p:spPr>
      </p:pic>
      <p:sp>
        <p:nvSpPr>
          <p:cNvPr id="14" name="TextBox 13"/>
          <p:cNvSpPr txBox="1"/>
          <p:nvPr/>
        </p:nvSpPr>
        <p:spPr>
          <a:xfrm>
            <a:off x="539552" y="2780928"/>
            <a:ext cx="5328592" cy="3231654"/>
          </a:xfrm>
          <a:prstGeom prst="rect">
            <a:avLst/>
          </a:prstGeom>
          <a:noFill/>
        </p:spPr>
        <p:txBody>
          <a:bodyPr wrap="square" rtlCol="0">
            <a:spAutoFit/>
          </a:bodyPr>
          <a:lstStyle/>
          <a:p>
            <a:r>
              <a:rPr lang="en-GB" sz="1600" dirty="0" smtClean="0">
                <a:solidFill>
                  <a:schemeClr val="bg1">
                    <a:lumMod val="95000"/>
                  </a:schemeClr>
                </a:solidFill>
                <a:latin typeface="Bebas Neue" pitchFamily="34" charset="0"/>
              </a:rPr>
              <a:t>In the webinar, the team discussed how it would be too intensive to send current state of the game over a network.</a:t>
            </a:r>
          </a:p>
          <a:p>
            <a:endParaRPr lang="en-GB" sz="1600" dirty="0">
              <a:solidFill>
                <a:schemeClr val="bg1">
                  <a:lumMod val="95000"/>
                </a:schemeClr>
              </a:solidFill>
              <a:latin typeface="Bebas Neue" pitchFamily="34" charset="0"/>
            </a:endParaRPr>
          </a:p>
          <a:p>
            <a:r>
              <a:rPr lang="en-GB" sz="1600" dirty="0" smtClean="0">
                <a:solidFill>
                  <a:schemeClr val="bg1">
                    <a:lumMod val="95000"/>
                  </a:schemeClr>
                </a:solidFill>
                <a:latin typeface="Bebas Neue" pitchFamily="34" charset="0"/>
              </a:rPr>
              <a:t>As a result, exact simulations of  the game were run on each client’s computer, and only commands and changes in information were sent to the other players.</a:t>
            </a:r>
          </a:p>
          <a:p>
            <a:endParaRPr lang="en-GB" sz="1600" dirty="0">
              <a:solidFill>
                <a:schemeClr val="bg1">
                  <a:lumMod val="95000"/>
                </a:schemeClr>
              </a:solidFill>
              <a:latin typeface="Bebas Neue" pitchFamily="34" charset="0"/>
            </a:endParaRPr>
          </a:p>
          <a:p>
            <a:r>
              <a:rPr lang="en-GB" sz="1600" dirty="0" smtClean="0">
                <a:solidFill>
                  <a:schemeClr val="bg1">
                    <a:lumMod val="95000"/>
                  </a:schemeClr>
                </a:solidFill>
                <a:latin typeface="Bebas Neue" pitchFamily="34" charset="0"/>
              </a:rPr>
              <a:t> Whilst this wasn’t strictly what I did with my game, it did peak my interest, and with prior game development experience I was curious about overcoming my own challenges.</a:t>
            </a: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3078" name="Picture 6" descr="Image result"/>
          <p:cNvPicPr>
            <a:picLocks noChangeAspect="1" noChangeArrowheads="1"/>
          </p:cNvPicPr>
          <p:nvPr/>
        </p:nvPicPr>
        <p:blipFill>
          <a:blip r:embed="rId4" cstate="print"/>
          <a:srcRect/>
          <a:stretch>
            <a:fillRect/>
          </a:stretch>
        </p:blipFill>
        <p:spPr bwMode="auto">
          <a:xfrm>
            <a:off x="6228184" y="2132856"/>
            <a:ext cx="2699792" cy="37238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10000"/>
                                  </p:iterate>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iterate type="wd">
                                    <p:tmPct val="10000"/>
                                  </p:iterate>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iterate type="wd">
                                    <p:tmPct val="10000"/>
                                  </p:iterate>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 name="TextBox 4"/>
          <p:cNvSpPr txBox="1"/>
          <p:nvPr/>
        </p:nvSpPr>
        <p:spPr>
          <a:xfrm>
            <a:off x="611560" y="2564904"/>
            <a:ext cx="8064896" cy="1477328"/>
          </a:xfrm>
          <a:prstGeom prst="rect">
            <a:avLst/>
          </a:prstGeom>
          <a:noFill/>
        </p:spPr>
        <p:txBody>
          <a:bodyPr wrap="square" rtlCol="0">
            <a:spAutoFit/>
          </a:bodyPr>
          <a:lstStyle/>
          <a:p>
            <a:pPr algn="ctr"/>
            <a:r>
              <a:rPr lang="en-GB" sz="6600" b="1" dirty="0" smtClean="0">
                <a:solidFill>
                  <a:schemeClr val="bg1">
                    <a:lumMod val="95000"/>
                  </a:schemeClr>
                </a:solidFill>
                <a:latin typeface="Trench" pitchFamily="2" charset="0"/>
              </a:rPr>
              <a:t>Section 1:</a:t>
            </a:r>
          </a:p>
          <a:p>
            <a:pPr algn="ctr"/>
            <a:r>
              <a:rPr lang="en-GB" sz="2400" dirty="0" smtClean="0">
                <a:solidFill>
                  <a:schemeClr val="bg1">
                    <a:lumMod val="95000"/>
                  </a:schemeClr>
                </a:solidFill>
                <a:latin typeface="Trench" pitchFamily="2" charset="0"/>
              </a:rPr>
              <a:t> An Overview of The Game</a:t>
            </a:r>
            <a:endParaRPr lang="en-GB" sz="2400" dirty="0">
              <a:solidFill>
                <a:schemeClr val="bg1">
                  <a:lumMod val="95000"/>
                </a:schemeClr>
              </a:solidFill>
              <a:latin typeface="Trench" pitchFamily="2"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Overview:</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547664" y="2132856"/>
            <a:ext cx="1512168" cy="3774728"/>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180528" y="2132856"/>
            <a:ext cx="1728192" cy="3774728"/>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3059832" y="2132856"/>
            <a:ext cx="1296144" cy="3774728"/>
          </a:xfrm>
          <a:prstGeom prst="rect">
            <a:avLst/>
          </a:prstGeom>
          <a:noFill/>
        </p:spPr>
      </p:pic>
      <p:sp>
        <p:nvSpPr>
          <p:cNvPr id="11" name="TextBox 10"/>
          <p:cNvSpPr txBox="1"/>
          <p:nvPr/>
        </p:nvSpPr>
        <p:spPr>
          <a:xfrm>
            <a:off x="575048" y="2924944"/>
            <a:ext cx="3204864" cy="2862322"/>
          </a:xfrm>
          <a:prstGeom prst="rect">
            <a:avLst/>
          </a:prstGeom>
          <a:noFill/>
        </p:spPr>
        <p:txBody>
          <a:bodyPr wrap="square" rtlCol="0">
            <a:spAutoFit/>
          </a:bodyPr>
          <a:lstStyle/>
          <a:p>
            <a:r>
              <a:rPr lang="en-GB" sz="1600" dirty="0" smtClean="0">
                <a:solidFill>
                  <a:schemeClr val="bg1">
                    <a:lumMod val="95000"/>
                  </a:schemeClr>
                </a:solidFill>
                <a:latin typeface="Bebas Neue" pitchFamily="34" charset="0"/>
              </a:rPr>
              <a:t>unlike Deserts of </a:t>
            </a:r>
            <a:r>
              <a:rPr lang="en-GB" sz="1600" dirty="0" err="1" smtClean="0">
                <a:solidFill>
                  <a:schemeClr val="bg1">
                    <a:lumMod val="95000"/>
                  </a:schemeClr>
                </a:solidFill>
                <a:latin typeface="Bebas Neue" pitchFamily="34" charset="0"/>
              </a:rPr>
              <a:t>Kharak</a:t>
            </a:r>
            <a:r>
              <a:rPr lang="en-GB" sz="1600" dirty="0" smtClean="0">
                <a:solidFill>
                  <a:schemeClr val="bg1">
                    <a:lumMod val="95000"/>
                  </a:schemeClr>
                </a:solidFill>
                <a:latin typeface="Bebas Neue" pitchFamily="34" charset="0"/>
              </a:rPr>
              <a:t>, Space Quest 2099 is a team based multiplayer first person shooter created in the Unity Engine.</a:t>
            </a:r>
          </a:p>
          <a:p>
            <a:endParaRPr lang="en-GB" sz="1600" dirty="0">
              <a:solidFill>
                <a:schemeClr val="bg1">
                  <a:lumMod val="95000"/>
                </a:schemeClr>
              </a:solidFill>
              <a:latin typeface="Bebas Neue" pitchFamily="34" charset="0"/>
            </a:endParaRPr>
          </a:p>
          <a:p>
            <a:r>
              <a:rPr lang="en-GB" sz="1600" dirty="0" smtClean="0">
                <a:solidFill>
                  <a:schemeClr val="bg1">
                    <a:lumMod val="95000"/>
                  </a:schemeClr>
                </a:solidFill>
                <a:latin typeface="Bebas Neue" pitchFamily="34" charset="0"/>
              </a:rPr>
              <a:t>players join one of two sides (Engineering or Command) comprised of three character classes, each with their own strengths and weaknesses, to battle for control over their ship.</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17413" name="Picture 5" descr="G:\Multiplayer Shooter\Multiplayer Shooter\Assets\Textures\CommandLogo.PNG"/>
          <p:cNvPicPr>
            <a:picLocks noChangeAspect="1" noChangeArrowheads="1"/>
          </p:cNvPicPr>
          <p:nvPr/>
        </p:nvPicPr>
        <p:blipFill>
          <a:blip r:embed="rId3" cstate="print">
            <a:duotone>
              <a:prstClr val="black"/>
              <a:srgbClr val="FFC000">
                <a:tint val="45000"/>
                <a:satMod val="400000"/>
              </a:srgbClr>
            </a:duotone>
            <a:lum contrast="30000"/>
          </a:blip>
          <a:srcRect/>
          <a:stretch>
            <a:fillRect/>
          </a:stretch>
        </p:blipFill>
        <p:spPr bwMode="auto">
          <a:xfrm>
            <a:off x="4788024" y="3501008"/>
            <a:ext cx="3600400" cy="3623405"/>
          </a:xfrm>
          <a:prstGeom prst="rect">
            <a:avLst/>
          </a:prstGeom>
          <a:noFill/>
        </p:spPr>
      </p:pic>
      <p:pic>
        <p:nvPicPr>
          <p:cNvPr id="17414" name="Picture 6" descr="G:\Multiplayer Shooter\Multiplayer Shooter\Assets\Textures\EngineeringLogo.png"/>
          <p:cNvPicPr>
            <a:picLocks noChangeAspect="1" noChangeArrowheads="1"/>
          </p:cNvPicPr>
          <p:nvPr/>
        </p:nvPicPr>
        <p:blipFill>
          <a:blip r:embed="rId4" cstate="print">
            <a:duotone>
              <a:prstClr val="black"/>
              <a:srgbClr val="FF0000">
                <a:tint val="45000"/>
                <a:satMod val="400000"/>
              </a:srgbClr>
            </a:duotone>
            <a:lum contrast="30000"/>
          </a:blip>
          <a:srcRect/>
          <a:stretch>
            <a:fillRect/>
          </a:stretch>
        </p:blipFill>
        <p:spPr bwMode="auto">
          <a:xfrm>
            <a:off x="5004048" y="764704"/>
            <a:ext cx="3353029" cy="328585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wipe(left)">
                                      <p:cBhvr>
                                        <p:cTn id="12" dur="500"/>
                                        <p:tgtEl>
                                          <p:spTgt spid="11">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414"/>
                                        </p:tgtEl>
                                        <p:attrNameLst>
                                          <p:attrName>style.visibility</p:attrName>
                                        </p:attrNameLst>
                                      </p:cBhvr>
                                      <p:to>
                                        <p:strVal val="visible"/>
                                      </p:to>
                                    </p:set>
                                    <p:animEffect transition="in" filter="fade">
                                      <p:cBhvr>
                                        <p:cTn id="16" dur="2000"/>
                                        <p:tgtEl>
                                          <p:spTgt spid="17414"/>
                                        </p:tgtEl>
                                      </p:cBhvr>
                                    </p:animEffect>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17413"/>
                                        </p:tgtEl>
                                        <p:attrNameLst>
                                          <p:attrName>style.visibility</p:attrName>
                                        </p:attrNameLst>
                                      </p:cBhvr>
                                      <p:to>
                                        <p:strVal val="visible"/>
                                      </p:to>
                                    </p:set>
                                    <p:animEffect transition="in" filter="fade">
                                      <p:cBhvr>
                                        <p:cTn id="20" dur="20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Simplified Ship Map:</a:t>
            </a:r>
            <a:endParaRPr lang="en-GB" dirty="0"/>
          </a:p>
        </p:txBody>
      </p:sp>
      <p:cxnSp>
        <p:nvCxnSpPr>
          <p:cNvPr id="17" name="Straight Connector 16"/>
          <p:cNvCxnSpPr/>
          <p:nvPr/>
        </p:nvCxnSpPr>
        <p:spPr>
          <a:xfrm>
            <a:off x="2051720" y="4293096"/>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051720" y="4437112"/>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11960" y="2348880"/>
            <a:ext cx="36004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211960" y="2492896"/>
            <a:ext cx="43204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660232" y="2348880"/>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660232" y="2492896"/>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987824" y="3212976"/>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203848" y="3212976"/>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292080" y="3140968"/>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08104" y="3140968"/>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3995936" y="3501008"/>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39952" y="2996952"/>
            <a:ext cx="576064" cy="6480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923928" y="3140968"/>
            <a:ext cx="576064" cy="6480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4427984" y="3068960"/>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148336" y="3653408"/>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572000" y="3221360"/>
            <a:ext cx="224408" cy="20764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p:nvPr/>
        </p:nvPicPr>
        <p:blipFill>
          <a:blip r:embed="rId2" cstate="print"/>
          <a:srcRect r="9641"/>
          <a:stretch>
            <a:fillRect/>
          </a:stretch>
        </p:blipFill>
        <p:spPr bwMode="auto">
          <a:xfrm>
            <a:off x="2267744" y="1628800"/>
            <a:ext cx="1979712" cy="1584176"/>
          </a:xfrm>
          <a:prstGeom prst="rect">
            <a:avLst/>
          </a:prstGeom>
          <a:noFill/>
          <a:ln w="9525">
            <a:solidFill>
              <a:schemeClr val="bg1">
                <a:lumMod val="85000"/>
              </a:schemeClr>
            </a:solidFill>
            <a:miter lim="800000"/>
            <a:headEnd/>
            <a:tailEnd/>
          </a:ln>
        </p:spPr>
      </p:pic>
      <p:pic>
        <p:nvPicPr>
          <p:cNvPr id="20484" name="Picture 4"/>
          <p:cNvPicPr>
            <a:picLocks noChangeAspect="1" noChangeArrowheads="1"/>
          </p:cNvPicPr>
          <p:nvPr/>
        </p:nvPicPr>
        <p:blipFill>
          <a:blip r:embed="rId3" cstate="print"/>
          <a:srcRect t="1070" r="3448"/>
          <a:stretch>
            <a:fillRect/>
          </a:stretch>
        </p:blipFill>
        <p:spPr bwMode="auto">
          <a:xfrm>
            <a:off x="2267744" y="3645024"/>
            <a:ext cx="1944216" cy="1492347"/>
          </a:xfrm>
          <a:prstGeom prst="rect">
            <a:avLst/>
          </a:prstGeom>
          <a:noFill/>
          <a:ln w="9525">
            <a:solidFill>
              <a:srgbClr val="FF0000"/>
            </a:solidFill>
            <a:miter lim="800000"/>
            <a:headEnd/>
            <a:tailEnd/>
          </a:ln>
        </p:spPr>
      </p:pic>
      <p:pic>
        <p:nvPicPr>
          <p:cNvPr id="20482" name="Picture 2" descr="C:\Users\Jordan\Desktop\DevelopmentScreenshots\Engineering Later.PNG"/>
          <p:cNvPicPr>
            <a:picLocks noChangeAspect="1" noChangeArrowheads="1"/>
          </p:cNvPicPr>
          <p:nvPr/>
        </p:nvPicPr>
        <p:blipFill>
          <a:blip r:embed="rId4" cstate="print"/>
          <a:srcRect l="7015" r="20189"/>
          <a:stretch>
            <a:fillRect/>
          </a:stretch>
        </p:blipFill>
        <p:spPr bwMode="auto">
          <a:xfrm>
            <a:off x="179512" y="3645024"/>
            <a:ext cx="1887017" cy="1465907"/>
          </a:xfrm>
          <a:prstGeom prst="rect">
            <a:avLst/>
          </a:prstGeom>
          <a:noFill/>
          <a:ln>
            <a:solidFill>
              <a:srgbClr val="FF0000"/>
            </a:solidFill>
          </a:ln>
        </p:spPr>
      </p:pic>
      <p:pic>
        <p:nvPicPr>
          <p:cNvPr id="20483" name="Picture 3" descr="C:\Users\Jordan\Desktop\DevelopmentScreenshots\Computer Core.PNG"/>
          <p:cNvPicPr>
            <a:picLocks noChangeAspect="1" noChangeArrowheads="1"/>
          </p:cNvPicPr>
          <p:nvPr/>
        </p:nvPicPr>
        <p:blipFill>
          <a:blip r:embed="rId5" cstate="print"/>
          <a:srcRect r="27135"/>
          <a:stretch>
            <a:fillRect/>
          </a:stretch>
        </p:blipFill>
        <p:spPr bwMode="auto">
          <a:xfrm>
            <a:off x="4572000" y="1628800"/>
            <a:ext cx="2160240" cy="1573268"/>
          </a:xfrm>
          <a:prstGeom prst="rect">
            <a:avLst/>
          </a:prstGeom>
          <a:noFill/>
          <a:ln>
            <a:solidFill>
              <a:srgbClr val="FFC000"/>
            </a:solidFill>
          </a:ln>
        </p:spPr>
      </p:pic>
      <p:pic>
        <p:nvPicPr>
          <p:cNvPr id="20485" name="Picture 5"/>
          <p:cNvPicPr>
            <a:picLocks noChangeAspect="1" noChangeArrowheads="1"/>
          </p:cNvPicPr>
          <p:nvPr/>
        </p:nvPicPr>
        <p:blipFill>
          <a:blip r:embed="rId6" cstate="print"/>
          <a:srcRect/>
          <a:stretch>
            <a:fillRect/>
          </a:stretch>
        </p:blipFill>
        <p:spPr bwMode="auto">
          <a:xfrm>
            <a:off x="6876256" y="1628800"/>
            <a:ext cx="1944216" cy="1556819"/>
          </a:xfrm>
          <a:prstGeom prst="rect">
            <a:avLst/>
          </a:prstGeom>
          <a:noFill/>
          <a:ln w="9525">
            <a:solidFill>
              <a:srgbClr val="FFC000"/>
            </a:solidFill>
            <a:miter lim="800000"/>
            <a:headEnd/>
            <a:tailEnd/>
          </a:ln>
        </p:spPr>
      </p:pic>
      <p:cxnSp>
        <p:nvCxnSpPr>
          <p:cNvPr id="52" name="Straight Connector 51"/>
          <p:cNvCxnSpPr/>
          <p:nvPr/>
        </p:nvCxnSpPr>
        <p:spPr>
          <a:xfrm>
            <a:off x="4211960" y="4437112"/>
            <a:ext cx="36004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211960" y="4581128"/>
            <a:ext cx="43204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p:nvPr/>
        </p:nvPicPr>
        <p:blipFill>
          <a:blip r:embed="rId7" cstate="print"/>
          <a:srcRect l="7284" r="22360"/>
          <a:stretch>
            <a:fillRect/>
          </a:stretch>
        </p:blipFill>
        <p:spPr bwMode="auto">
          <a:xfrm>
            <a:off x="4572000" y="3645024"/>
            <a:ext cx="2088232" cy="1440160"/>
          </a:xfrm>
          <a:prstGeom prst="rect">
            <a:avLst/>
          </a:prstGeom>
          <a:noFill/>
          <a:ln w="9525">
            <a:solidFill>
              <a:schemeClr val="bg1">
                <a:lumMod val="85000"/>
              </a:schemeClr>
            </a:solidFill>
            <a:miter lim="800000"/>
            <a:headEnd/>
            <a:tailEnd/>
          </a:ln>
        </p:spPr>
      </p:pic>
      <p:pic>
        <p:nvPicPr>
          <p:cNvPr id="54" name="Picture 6" descr="G:\Multiplayer Shooter\Multiplayer Shooter\Assets\Textures\EngineeringLogo.png"/>
          <p:cNvPicPr>
            <a:picLocks noChangeAspect="1" noChangeArrowheads="1"/>
          </p:cNvPicPr>
          <p:nvPr/>
        </p:nvPicPr>
        <p:blipFill>
          <a:blip r:embed="rId8" cstate="print">
            <a:duotone>
              <a:prstClr val="black"/>
              <a:srgbClr val="FF0000">
                <a:tint val="45000"/>
                <a:satMod val="400000"/>
              </a:srgbClr>
            </a:duotone>
            <a:lum contrast="30000"/>
          </a:blip>
          <a:srcRect/>
          <a:stretch>
            <a:fillRect/>
          </a:stretch>
        </p:blipFill>
        <p:spPr bwMode="auto">
          <a:xfrm>
            <a:off x="467544" y="2060848"/>
            <a:ext cx="1296144" cy="1270176"/>
          </a:xfrm>
          <a:prstGeom prst="rect">
            <a:avLst/>
          </a:prstGeom>
          <a:noFill/>
        </p:spPr>
      </p:pic>
      <p:pic>
        <p:nvPicPr>
          <p:cNvPr id="55" name="Picture 5" descr="G:\Multiplayer Shooter\Multiplayer Shooter\Assets\Textures\CommandLogo.PNG"/>
          <p:cNvPicPr>
            <a:picLocks noChangeAspect="1" noChangeArrowheads="1"/>
          </p:cNvPicPr>
          <p:nvPr/>
        </p:nvPicPr>
        <p:blipFill>
          <a:blip r:embed="rId9" cstate="print">
            <a:duotone>
              <a:prstClr val="black"/>
              <a:srgbClr val="FFC000">
                <a:tint val="45000"/>
                <a:satMod val="400000"/>
              </a:srgbClr>
            </a:duotone>
            <a:lum contrast="30000"/>
          </a:blip>
          <a:srcRect/>
          <a:stretch>
            <a:fillRect/>
          </a:stretch>
        </p:blipFill>
        <p:spPr bwMode="auto">
          <a:xfrm>
            <a:off x="6876256" y="3284984"/>
            <a:ext cx="1800200" cy="1811703"/>
          </a:xfrm>
          <a:prstGeom prst="rect">
            <a:avLst/>
          </a:prstGeom>
          <a:noFill/>
        </p:spPr>
      </p:pic>
      <p:sp>
        <p:nvSpPr>
          <p:cNvPr id="56" name="TextBox 55"/>
          <p:cNvSpPr txBox="1"/>
          <p:nvPr/>
        </p:nvSpPr>
        <p:spPr>
          <a:xfrm>
            <a:off x="395536"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Engineering</a:t>
            </a:r>
            <a:endParaRPr lang="en-GB" dirty="0">
              <a:solidFill>
                <a:schemeClr val="bg1">
                  <a:lumMod val="95000"/>
                </a:schemeClr>
              </a:solidFill>
              <a:latin typeface="Bebas Neue" pitchFamily="34" charset="0"/>
            </a:endParaRPr>
          </a:p>
        </p:txBody>
      </p:sp>
      <p:sp>
        <p:nvSpPr>
          <p:cNvPr id="57" name="TextBox 56"/>
          <p:cNvSpPr txBox="1"/>
          <p:nvPr/>
        </p:nvSpPr>
        <p:spPr>
          <a:xfrm>
            <a:off x="2411760"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Waste Disposal</a:t>
            </a:r>
            <a:endParaRPr lang="en-GB" dirty="0">
              <a:solidFill>
                <a:schemeClr val="bg1">
                  <a:lumMod val="95000"/>
                </a:schemeClr>
              </a:solidFill>
              <a:latin typeface="Bebas Neue" pitchFamily="34" charset="0"/>
            </a:endParaRPr>
          </a:p>
        </p:txBody>
      </p:sp>
      <p:sp>
        <p:nvSpPr>
          <p:cNvPr id="58" name="TextBox 57"/>
          <p:cNvSpPr txBox="1"/>
          <p:nvPr/>
        </p:nvSpPr>
        <p:spPr>
          <a:xfrm>
            <a:off x="4932040"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Vehicle Bay</a:t>
            </a:r>
            <a:endParaRPr lang="en-GB" dirty="0">
              <a:solidFill>
                <a:schemeClr val="bg1">
                  <a:lumMod val="95000"/>
                </a:schemeClr>
              </a:solidFill>
              <a:latin typeface="Bebas Neue" pitchFamily="34" charset="0"/>
            </a:endParaRPr>
          </a:p>
        </p:txBody>
      </p:sp>
      <p:sp>
        <p:nvSpPr>
          <p:cNvPr id="59" name="TextBox 58"/>
          <p:cNvSpPr txBox="1"/>
          <p:nvPr/>
        </p:nvSpPr>
        <p:spPr>
          <a:xfrm>
            <a:off x="2411760" y="1268760"/>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Cargo Bay</a:t>
            </a:r>
            <a:endParaRPr lang="en-GB" dirty="0">
              <a:solidFill>
                <a:schemeClr val="bg1">
                  <a:lumMod val="95000"/>
                </a:schemeClr>
              </a:solidFill>
              <a:latin typeface="Bebas Neue" pitchFamily="34" charset="0"/>
            </a:endParaRPr>
          </a:p>
        </p:txBody>
      </p:sp>
      <p:sp>
        <p:nvSpPr>
          <p:cNvPr id="60" name="TextBox 59"/>
          <p:cNvSpPr txBox="1"/>
          <p:nvPr/>
        </p:nvSpPr>
        <p:spPr>
          <a:xfrm>
            <a:off x="4644008" y="1268760"/>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Computer Core</a:t>
            </a:r>
            <a:endParaRPr lang="en-GB" dirty="0">
              <a:solidFill>
                <a:schemeClr val="bg1">
                  <a:lumMod val="95000"/>
                </a:schemeClr>
              </a:solidFill>
              <a:latin typeface="Bebas Neue" pitchFamily="34" charset="0"/>
            </a:endParaRPr>
          </a:p>
        </p:txBody>
      </p:sp>
      <p:sp>
        <p:nvSpPr>
          <p:cNvPr id="61" name="TextBox 60"/>
          <p:cNvSpPr txBox="1"/>
          <p:nvPr/>
        </p:nvSpPr>
        <p:spPr>
          <a:xfrm>
            <a:off x="6948264" y="1268760"/>
            <a:ext cx="1800200"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Command Bridge</a:t>
            </a:r>
            <a:endParaRPr lang="en-GB" dirty="0">
              <a:solidFill>
                <a:schemeClr val="bg1">
                  <a:lumMod val="95000"/>
                </a:schemeClr>
              </a:solidFill>
              <a:latin typeface="Bebas Neue"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Simplified Ship Map:</a:t>
            </a:r>
            <a:endParaRPr lang="en-GB" dirty="0"/>
          </a:p>
        </p:txBody>
      </p:sp>
      <p:cxnSp>
        <p:nvCxnSpPr>
          <p:cNvPr id="17" name="Straight Connector 16"/>
          <p:cNvCxnSpPr/>
          <p:nvPr/>
        </p:nvCxnSpPr>
        <p:spPr>
          <a:xfrm>
            <a:off x="2051720" y="4293096"/>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051720" y="4437112"/>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11960" y="2348880"/>
            <a:ext cx="36004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211960" y="2492896"/>
            <a:ext cx="43204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660232" y="2348880"/>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660232" y="2492896"/>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987824" y="3212976"/>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203848" y="3212976"/>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292080" y="3140968"/>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08104" y="3140968"/>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3995936" y="3501008"/>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39952" y="2996952"/>
            <a:ext cx="576064" cy="6480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923928" y="3140968"/>
            <a:ext cx="576064" cy="6480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4427984" y="3068960"/>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148336" y="3653408"/>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572000" y="3221360"/>
            <a:ext cx="224408" cy="20764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p:nvPr/>
        </p:nvPicPr>
        <p:blipFill>
          <a:blip r:embed="rId2" cstate="print"/>
          <a:srcRect r="9641"/>
          <a:stretch>
            <a:fillRect/>
          </a:stretch>
        </p:blipFill>
        <p:spPr bwMode="auto">
          <a:xfrm>
            <a:off x="2267744" y="1628800"/>
            <a:ext cx="1979712" cy="1584176"/>
          </a:xfrm>
          <a:prstGeom prst="rect">
            <a:avLst/>
          </a:prstGeom>
          <a:noFill/>
          <a:ln w="9525">
            <a:solidFill>
              <a:srgbClr val="FF0000"/>
            </a:solidFill>
            <a:miter lim="800000"/>
            <a:headEnd/>
            <a:tailEnd/>
          </a:ln>
        </p:spPr>
      </p:pic>
      <p:pic>
        <p:nvPicPr>
          <p:cNvPr id="20484" name="Picture 4"/>
          <p:cNvPicPr>
            <a:picLocks noChangeAspect="1" noChangeArrowheads="1"/>
          </p:cNvPicPr>
          <p:nvPr/>
        </p:nvPicPr>
        <p:blipFill>
          <a:blip r:embed="rId3" cstate="print"/>
          <a:srcRect t="1070" r="3448"/>
          <a:stretch>
            <a:fillRect/>
          </a:stretch>
        </p:blipFill>
        <p:spPr bwMode="auto">
          <a:xfrm>
            <a:off x="2267744" y="3645024"/>
            <a:ext cx="1944216" cy="1492347"/>
          </a:xfrm>
          <a:prstGeom prst="rect">
            <a:avLst/>
          </a:prstGeom>
          <a:noFill/>
          <a:ln w="9525">
            <a:solidFill>
              <a:srgbClr val="FF0000"/>
            </a:solidFill>
            <a:miter lim="800000"/>
            <a:headEnd/>
            <a:tailEnd/>
          </a:ln>
        </p:spPr>
      </p:pic>
      <p:pic>
        <p:nvPicPr>
          <p:cNvPr id="20482" name="Picture 2" descr="C:\Users\Jordan\Desktop\DevelopmentScreenshots\Engineering Later.PNG"/>
          <p:cNvPicPr>
            <a:picLocks noChangeAspect="1" noChangeArrowheads="1"/>
          </p:cNvPicPr>
          <p:nvPr/>
        </p:nvPicPr>
        <p:blipFill>
          <a:blip r:embed="rId4" cstate="print"/>
          <a:srcRect l="7015" r="20189"/>
          <a:stretch>
            <a:fillRect/>
          </a:stretch>
        </p:blipFill>
        <p:spPr bwMode="auto">
          <a:xfrm>
            <a:off x="179512" y="3645024"/>
            <a:ext cx="1887017" cy="1465907"/>
          </a:xfrm>
          <a:prstGeom prst="rect">
            <a:avLst/>
          </a:prstGeom>
          <a:noFill/>
          <a:ln>
            <a:solidFill>
              <a:srgbClr val="FF0000"/>
            </a:solidFill>
          </a:ln>
        </p:spPr>
      </p:pic>
      <p:pic>
        <p:nvPicPr>
          <p:cNvPr id="20483" name="Picture 3" descr="C:\Users\Jordan\Desktop\DevelopmentScreenshots\Computer Core.PNG"/>
          <p:cNvPicPr>
            <a:picLocks noChangeAspect="1" noChangeArrowheads="1"/>
          </p:cNvPicPr>
          <p:nvPr/>
        </p:nvPicPr>
        <p:blipFill>
          <a:blip r:embed="rId5" cstate="print"/>
          <a:srcRect r="27135"/>
          <a:stretch>
            <a:fillRect/>
          </a:stretch>
        </p:blipFill>
        <p:spPr bwMode="auto">
          <a:xfrm>
            <a:off x="4572000" y="1628800"/>
            <a:ext cx="2160240" cy="1573268"/>
          </a:xfrm>
          <a:prstGeom prst="rect">
            <a:avLst/>
          </a:prstGeom>
          <a:noFill/>
          <a:ln>
            <a:solidFill>
              <a:srgbClr val="FFC000"/>
            </a:solidFill>
          </a:ln>
        </p:spPr>
      </p:pic>
      <p:pic>
        <p:nvPicPr>
          <p:cNvPr id="20485" name="Picture 5"/>
          <p:cNvPicPr>
            <a:picLocks noChangeAspect="1" noChangeArrowheads="1"/>
          </p:cNvPicPr>
          <p:nvPr/>
        </p:nvPicPr>
        <p:blipFill>
          <a:blip r:embed="rId6" cstate="print"/>
          <a:srcRect/>
          <a:stretch>
            <a:fillRect/>
          </a:stretch>
        </p:blipFill>
        <p:spPr bwMode="auto">
          <a:xfrm>
            <a:off x="6876256" y="1628800"/>
            <a:ext cx="1944216" cy="1556819"/>
          </a:xfrm>
          <a:prstGeom prst="rect">
            <a:avLst/>
          </a:prstGeom>
          <a:noFill/>
          <a:ln w="9525">
            <a:solidFill>
              <a:srgbClr val="FFC000"/>
            </a:solidFill>
            <a:miter lim="800000"/>
            <a:headEnd/>
            <a:tailEnd/>
          </a:ln>
        </p:spPr>
      </p:pic>
      <p:cxnSp>
        <p:nvCxnSpPr>
          <p:cNvPr id="52" name="Straight Connector 51"/>
          <p:cNvCxnSpPr/>
          <p:nvPr/>
        </p:nvCxnSpPr>
        <p:spPr>
          <a:xfrm>
            <a:off x="4211960" y="4437112"/>
            <a:ext cx="36004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211960" y="4581128"/>
            <a:ext cx="43204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p:nvPr/>
        </p:nvPicPr>
        <p:blipFill>
          <a:blip r:embed="rId7" cstate="print"/>
          <a:srcRect l="7284" r="22360"/>
          <a:stretch>
            <a:fillRect/>
          </a:stretch>
        </p:blipFill>
        <p:spPr bwMode="auto">
          <a:xfrm>
            <a:off x="4572000" y="3645024"/>
            <a:ext cx="2088232" cy="1440160"/>
          </a:xfrm>
          <a:prstGeom prst="rect">
            <a:avLst/>
          </a:prstGeom>
          <a:noFill/>
          <a:ln w="9525">
            <a:solidFill>
              <a:srgbClr val="FFC000"/>
            </a:solidFill>
            <a:miter lim="800000"/>
            <a:headEnd/>
            <a:tailEnd/>
          </a:ln>
        </p:spPr>
      </p:pic>
      <p:pic>
        <p:nvPicPr>
          <p:cNvPr id="54" name="Picture 6" descr="G:\Multiplayer Shooter\Multiplayer Shooter\Assets\Textures\EngineeringLogo.png"/>
          <p:cNvPicPr>
            <a:picLocks noChangeAspect="1" noChangeArrowheads="1"/>
          </p:cNvPicPr>
          <p:nvPr/>
        </p:nvPicPr>
        <p:blipFill>
          <a:blip r:embed="rId8" cstate="print">
            <a:duotone>
              <a:prstClr val="black"/>
              <a:srgbClr val="FF0000">
                <a:tint val="45000"/>
                <a:satMod val="400000"/>
              </a:srgbClr>
            </a:duotone>
            <a:lum contrast="30000"/>
          </a:blip>
          <a:srcRect/>
          <a:stretch>
            <a:fillRect/>
          </a:stretch>
        </p:blipFill>
        <p:spPr bwMode="auto">
          <a:xfrm>
            <a:off x="467544" y="2060848"/>
            <a:ext cx="1296144" cy="1270176"/>
          </a:xfrm>
          <a:prstGeom prst="rect">
            <a:avLst/>
          </a:prstGeom>
          <a:noFill/>
        </p:spPr>
      </p:pic>
      <p:pic>
        <p:nvPicPr>
          <p:cNvPr id="55" name="Picture 5" descr="G:\Multiplayer Shooter\Multiplayer Shooter\Assets\Textures\CommandLogo.PNG"/>
          <p:cNvPicPr>
            <a:picLocks noChangeAspect="1" noChangeArrowheads="1"/>
          </p:cNvPicPr>
          <p:nvPr/>
        </p:nvPicPr>
        <p:blipFill>
          <a:blip r:embed="rId9" cstate="print">
            <a:duotone>
              <a:prstClr val="black"/>
              <a:srgbClr val="FFC000">
                <a:tint val="45000"/>
                <a:satMod val="400000"/>
              </a:srgbClr>
            </a:duotone>
            <a:lum contrast="30000"/>
          </a:blip>
          <a:srcRect/>
          <a:stretch>
            <a:fillRect/>
          </a:stretch>
        </p:blipFill>
        <p:spPr bwMode="auto">
          <a:xfrm>
            <a:off x="6876256" y="3284984"/>
            <a:ext cx="1800200" cy="1811703"/>
          </a:xfrm>
          <a:prstGeom prst="rect">
            <a:avLst/>
          </a:prstGeom>
          <a:noFill/>
        </p:spPr>
      </p:pic>
      <p:sp>
        <p:nvSpPr>
          <p:cNvPr id="56" name="TextBox 55"/>
          <p:cNvSpPr txBox="1"/>
          <p:nvPr/>
        </p:nvSpPr>
        <p:spPr>
          <a:xfrm>
            <a:off x="395536"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Engineering</a:t>
            </a:r>
            <a:endParaRPr lang="en-GB" dirty="0">
              <a:solidFill>
                <a:schemeClr val="bg1">
                  <a:lumMod val="95000"/>
                </a:schemeClr>
              </a:solidFill>
              <a:latin typeface="Bebas Neue" pitchFamily="34" charset="0"/>
            </a:endParaRPr>
          </a:p>
        </p:txBody>
      </p:sp>
      <p:sp>
        <p:nvSpPr>
          <p:cNvPr id="57" name="TextBox 56"/>
          <p:cNvSpPr txBox="1"/>
          <p:nvPr/>
        </p:nvSpPr>
        <p:spPr>
          <a:xfrm>
            <a:off x="2411760"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Waste Disposal</a:t>
            </a:r>
            <a:endParaRPr lang="en-GB" dirty="0">
              <a:solidFill>
                <a:schemeClr val="bg1">
                  <a:lumMod val="95000"/>
                </a:schemeClr>
              </a:solidFill>
              <a:latin typeface="Bebas Neue" pitchFamily="34" charset="0"/>
            </a:endParaRPr>
          </a:p>
        </p:txBody>
      </p:sp>
      <p:sp>
        <p:nvSpPr>
          <p:cNvPr id="58" name="TextBox 57"/>
          <p:cNvSpPr txBox="1"/>
          <p:nvPr/>
        </p:nvSpPr>
        <p:spPr>
          <a:xfrm>
            <a:off x="4932040"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Vehicle Bay</a:t>
            </a:r>
            <a:endParaRPr lang="en-GB" dirty="0">
              <a:solidFill>
                <a:schemeClr val="bg1">
                  <a:lumMod val="95000"/>
                </a:schemeClr>
              </a:solidFill>
              <a:latin typeface="Bebas Neue" pitchFamily="34" charset="0"/>
            </a:endParaRPr>
          </a:p>
        </p:txBody>
      </p:sp>
      <p:sp>
        <p:nvSpPr>
          <p:cNvPr id="59" name="TextBox 58"/>
          <p:cNvSpPr txBox="1"/>
          <p:nvPr/>
        </p:nvSpPr>
        <p:spPr>
          <a:xfrm>
            <a:off x="2411760" y="1268760"/>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Cargo Bay</a:t>
            </a:r>
            <a:endParaRPr lang="en-GB" dirty="0">
              <a:solidFill>
                <a:schemeClr val="bg1">
                  <a:lumMod val="95000"/>
                </a:schemeClr>
              </a:solidFill>
              <a:latin typeface="Bebas Neue" pitchFamily="34" charset="0"/>
            </a:endParaRPr>
          </a:p>
        </p:txBody>
      </p:sp>
      <p:sp>
        <p:nvSpPr>
          <p:cNvPr id="60" name="TextBox 59"/>
          <p:cNvSpPr txBox="1"/>
          <p:nvPr/>
        </p:nvSpPr>
        <p:spPr>
          <a:xfrm>
            <a:off x="4644008" y="1268760"/>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Computer Core</a:t>
            </a:r>
            <a:endParaRPr lang="en-GB" dirty="0">
              <a:solidFill>
                <a:schemeClr val="bg1">
                  <a:lumMod val="95000"/>
                </a:schemeClr>
              </a:solidFill>
              <a:latin typeface="Bebas Neue" pitchFamily="34" charset="0"/>
            </a:endParaRPr>
          </a:p>
        </p:txBody>
      </p:sp>
      <p:sp>
        <p:nvSpPr>
          <p:cNvPr id="61" name="TextBox 60"/>
          <p:cNvSpPr txBox="1"/>
          <p:nvPr/>
        </p:nvSpPr>
        <p:spPr>
          <a:xfrm>
            <a:off x="6948264" y="1268760"/>
            <a:ext cx="1800200"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Command Bridge</a:t>
            </a:r>
            <a:endParaRPr lang="en-GB" dirty="0">
              <a:solidFill>
                <a:schemeClr val="bg1">
                  <a:lumMod val="95000"/>
                </a:schemeClr>
              </a:solidFill>
              <a:latin typeface="Bebas Neue" pitchFamily="34"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528</TotalTime>
  <Words>1569</Words>
  <Application>Microsoft Office PowerPoint</Application>
  <PresentationFormat>On-screen Show (4:3)</PresentationFormat>
  <Paragraphs>224</Paragraphs>
  <Slides>38</Slides>
  <Notes>5</Notes>
  <HiddenSlides>0</HiddenSlides>
  <MMClips>4</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Module</vt:lpstr>
      <vt:lpstr>Slide 1</vt:lpstr>
      <vt:lpstr>Slide 2</vt:lpstr>
      <vt:lpstr>Slide 3</vt:lpstr>
      <vt:lpstr>The Inspiration:</vt:lpstr>
      <vt:lpstr>The Inspiration:</vt:lpstr>
      <vt:lpstr>Slide 6</vt:lpstr>
      <vt:lpstr>Overview:</vt:lpstr>
      <vt:lpstr>Simplified Ship Map:</vt:lpstr>
      <vt:lpstr>Simplified Ship Map:</vt:lpstr>
      <vt:lpstr>Simplified Ship Map:</vt:lpstr>
      <vt:lpstr>Cargo Bay vs Computer Core:</vt:lpstr>
      <vt:lpstr>Updated Ship Map:</vt:lpstr>
      <vt:lpstr>Top-Down Orthographic Ship View:</vt:lpstr>
      <vt:lpstr>Slide 14</vt:lpstr>
      <vt:lpstr>Characters:</vt:lpstr>
      <vt:lpstr>Capt Dave:</vt:lpstr>
      <vt:lpstr>CDR Boris:</vt:lpstr>
      <vt:lpstr>LT Geddon:</vt:lpstr>
      <vt:lpstr>Slide 19</vt:lpstr>
      <vt:lpstr>Research Overview:</vt:lpstr>
      <vt:lpstr>Secondary Research:</vt:lpstr>
      <vt:lpstr>Primary Research:</vt:lpstr>
      <vt:lpstr>Primary Research:</vt:lpstr>
      <vt:lpstr>Slide 24</vt:lpstr>
      <vt:lpstr>Slide 25</vt:lpstr>
      <vt:lpstr>Research Evaluation:</vt:lpstr>
      <vt:lpstr>Slide 27</vt:lpstr>
      <vt:lpstr>Project Management:</vt:lpstr>
      <vt:lpstr>Project Management:</vt:lpstr>
      <vt:lpstr>What Have I Learnt?:</vt:lpstr>
      <vt:lpstr>Skill Development:</vt:lpstr>
      <vt:lpstr>Project Strongpoints:</vt:lpstr>
      <vt:lpstr>Firing Demonstration:</vt:lpstr>
      <vt:lpstr>Project Strongpoints:</vt:lpstr>
      <vt:lpstr>Project Strongpoints:</vt:lpstr>
      <vt:lpstr>Project Weakpoints:</vt:lpstr>
      <vt:lpstr>Project Weakpoints:</vt:lpstr>
      <vt:lpstr>Project Weakpoints: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Jordan</dc:creator>
  <cp:lastModifiedBy>Jordan</cp:lastModifiedBy>
  <cp:revision>56</cp:revision>
  <dcterms:created xsi:type="dcterms:W3CDTF">2018-03-04T15:58:29Z</dcterms:created>
  <dcterms:modified xsi:type="dcterms:W3CDTF">2018-03-18T12:07:24Z</dcterms:modified>
</cp:coreProperties>
</file>